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sldIdLst>
    <p:sldId id="256" r:id="rId2"/>
    <p:sldId id="302" r:id="rId3"/>
    <p:sldId id="257" r:id="rId4"/>
    <p:sldId id="258" r:id="rId5"/>
    <p:sldId id="259" r:id="rId6"/>
    <p:sldId id="260" r:id="rId7"/>
    <p:sldId id="265" r:id="rId8"/>
    <p:sldId id="262" r:id="rId9"/>
    <p:sldId id="269" r:id="rId10"/>
    <p:sldId id="270" r:id="rId11"/>
    <p:sldId id="266" r:id="rId12"/>
    <p:sldId id="275" r:id="rId13"/>
    <p:sldId id="267" r:id="rId14"/>
    <p:sldId id="274" r:id="rId15"/>
    <p:sldId id="273" r:id="rId16"/>
    <p:sldId id="268" r:id="rId17"/>
    <p:sldId id="276" r:id="rId18"/>
    <p:sldId id="277" r:id="rId19"/>
    <p:sldId id="278" r:id="rId20"/>
    <p:sldId id="280" r:id="rId21"/>
    <p:sldId id="281" r:id="rId22"/>
    <p:sldId id="282" r:id="rId23"/>
    <p:sldId id="283" r:id="rId24"/>
    <p:sldId id="284" r:id="rId25"/>
    <p:sldId id="285" r:id="rId26"/>
    <p:sldId id="286" r:id="rId27"/>
    <p:sldId id="303"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306" r:id="rId41"/>
    <p:sldId id="307" r:id="rId42"/>
    <p:sldId id="299" r:id="rId43"/>
    <p:sldId id="304" r:id="rId44"/>
    <p:sldId id="305" r:id="rId45"/>
    <p:sldId id="300" r:id="rId46"/>
    <p:sldId id="301" r:id="rId47"/>
    <p:sldId id="308" r:id="rId48"/>
    <p:sldId id="309" r:id="rId49"/>
    <p:sldId id="310" r:id="rId50"/>
    <p:sldId id="311" r:id="rId51"/>
    <p:sldId id="312" r:id="rId52"/>
    <p:sldId id="313" r:id="rId53"/>
    <p:sldId id="314" r:id="rId54"/>
    <p:sldId id="315" r:id="rId55"/>
    <p:sldId id="316" r:id="rId56"/>
    <p:sldId id="317" r:id="rId57"/>
    <p:sldId id="318" r:id="rId58"/>
    <p:sldId id="320" r:id="rId59"/>
    <p:sldId id="319" r:id="rId60"/>
    <p:sldId id="321" r:id="rId61"/>
    <p:sldId id="322" r:id="rId62"/>
    <p:sldId id="323" r:id="rId63"/>
    <p:sldId id="324" r:id="rId64"/>
    <p:sldId id="325" r:id="rId65"/>
    <p:sldId id="327" r:id="rId66"/>
    <p:sldId id="326" r:id="rId67"/>
    <p:sldId id="328" r:id="rId68"/>
    <p:sldId id="329" r:id="rId69"/>
    <p:sldId id="330" r:id="rId70"/>
    <p:sldId id="331" r:id="rId71"/>
    <p:sldId id="332" r:id="rId72"/>
    <p:sldId id="333" r:id="rId73"/>
    <p:sldId id="334" r:id="rId74"/>
    <p:sldId id="335" r:id="rId75"/>
    <p:sldId id="336"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66" d="100"/>
          <a:sy n="66" d="100"/>
        </p:scale>
        <p:origin x="900"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177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3217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220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9401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86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6734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5564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3706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11/2/2020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0883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pPr/>
              <a:t>11/2/2020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0975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97150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11/2/2020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4826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alculushowto.com/natural-numbers/#whole" TargetMode="External"/><Relationship Id="rId2" Type="http://schemas.openxmlformats.org/officeDocument/2006/relationships/hyperlink" Target="https://www.statisticshowto.com/probability-and-statistics/types-of-variable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en.wikipedia.org/wiki/Statistic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a:t>Data </a:t>
            </a:r>
            <a:r>
              <a:rPr lang="en-US" sz="4800" dirty="0" smtClean="0"/>
              <a:t>science : A practical approach</a:t>
            </a:r>
            <a:endParaRPr lang="en-US" sz="4800" dirty="0"/>
          </a:p>
        </p:txBody>
      </p:sp>
    </p:spTree>
    <p:extLst>
      <p:ext uri="{BB962C8B-B14F-4D97-AF65-F5344CB8AC3E}">
        <p14:creationId xmlns:p14="http://schemas.microsoft.com/office/powerpoint/2010/main" val="1764849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Statistics 101</a:t>
            </a:r>
          </a:p>
        </p:txBody>
      </p:sp>
      <p:sp>
        <p:nvSpPr>
          <p:cNvPr id="5" name="Rectangle 4"/>
          <p:cNvSpPr/>
          <p:nvPr/>
        </p:nvSpPr>
        <p:spPr>
          <a:xfrm>
            <a:off x="1097280" y="2133377"/>
            <a:ext cx="10058400" cy="923330"/>
          </a:xfrm>
          <a:prstGeom prst="rect">
            <a:avLst/>
          </a:prstGeom>
        </p:spPr>
        <p:txBody>
          <a:bodyPr wrap="square">
            <a:spAutoFit/>
          </a:bodyPr>
          <a:lstStyle/>
          <a:p>
            <a:r>
              <a:rPr lang="en-US" dirty="0">
                <a:solidFill>
                  <a:srgbClr val="000000"/>
                </a:solidFill>
                <a:latin typeface="Arial" panose="020B0604020202020204" pitchFamily="34" charset="0"/>
              </a:rPr>
              <a:t>In probability theory, a probability density function (PDF), or density of a continuous random variable, is a function that describes the relative likelihood for this random variable to take on a given value.</a:t>
            </a:r>
            <a:endParaRPr lang="en-US" dirty="0"/>
          </a:p>
        </p:txBody>
      </p:sp>
      <p:sp>
        <p:nvSpPr>
          <p:cNvPr id="4" name="Rectangle 3"/>
          <p:cNvSpPr/>
          <p:nvPr/>
        </p:nvSpPr>
        <p:spPr>
          <a:xfrm>
            <a:off x="2431211" y="2687375"/>
            <a:ext cx="2066591" cy="369332"/>
          </a:xfrm>
          <a:prstGeom prst="rect">
            <a:avLst/>
          </a:prstGeom>
        </p:spPr>
        <p:txBody>
          <a:bodyPr wrap="none">
            <a:spAutoFit/>
          </a:bodyPr>
          <a:lstStyle/>
          <a:p>
            <a:r>
              <a:rPr lang="en-US" i="1" dirty="0">
                <a:latin typeface="Times New Roman" panose="02020603050405020304" pitchFamily="18" charset="0"/>
              </a:rPr>
              <a:t>P</a:t>
            </a:r>
            <a:r>
              <a:rPr lang="en-US" dirty="0">
                <a:latin typeface="Times New Roman" panose="02020603050405020304" pitchFamily="18" charset="0"/>
              </a:rPr>
              <a:t>(</a:t>
            </a:r>
            <a:r>
              <a:rPr lang="en-US" i="1" dirty="0" err="1">
                <a:latin typeface="Times New Roman" panose="02020603050405020304" pitchFamily="18" charset="0"/>
              </a:rPr>
              <a:t>a</a:t>
            </a:r>
            <a:r>
              <a:rPr lang="en-US" dirty="0" err="1">
                <a:latin typeface="Times New Roman" panose="02020603050405020304" pitchFamily="18" charset="0"/>
              </a:rPr>
              <a:t>≤</a:t>
            </a:r>
            <a:r>
              <a:rPr lang="en-US" i="1" dirty="0" err="1">
                <a:latin typeface="Times New Roman" panose="02020603050405020304" pitchFamily="18" charset="0"/>
              </a:rPr>
              <a:t>X</a:t>
            </a:r>
            <a:r>
              <a:rPr lang="en-US" dirty="0" err="1">
                <a:latin typeface="Times New Roman" panose="02020603050405020304" pitchFamily="18" charset="0"/>
              </a:rPr>
              <a:t>≤</a:t>
            </a:r>
            <a:r>
              <a:rPr lang="en-US" i="1" dirty="0" err="1">
                <a:latin typeface="Times New Roman" panose="02020603050405020304" pitchFamily="18" charset="0"/>
              </a:rPr>
              <a:t>b</a:t>
            </a:r>
            <a:r>
              <a:rPr lang="en-US" dirty="0">
                <a:latin typeface="Times New Roman" panose="02020603050405020304" pitchFamily="18" charset="0"/>
              </a:rPr>
              <a:t>)=∫</a:t>
            </a:r>
            <a:r>
              <a:rPr lang="en-US" i="1" dirty="0" err="1">
                <a:latin typeface="Times New Roman" panose="02020603050405020304" pitchFamily="18" charset="0"/>
              </a:rPr>
              <a:t>baf</a:t>
            </a:r>
            <a:r>
              <a:rPr lang="en-US" dirty="0">
                <a:latin typeface="Times New Roman" panose="02020603050405020304" pitchFamily="18" charset="0"/>
              </a:rPr>
              <a:t>(</a:t>
            </a:r>
            <a:r>
              <a:rPr lang="en-US" i="1" dirty="0">
                <a:latin typeface="Times New Roman" panose="02020603050405020304" pitchFamily="18" charset="0"/>
              </a:rPr>
              <a:t>x</a:t>
            </a:r>
            <a:r>
              <a:rPr lang="en-US" dirty="0">
                <a:latin typeface="Times New Roman" panose="02020603050405020304" pitchFamily="18" charset="0"/>
              </a:rPr>
              <a:t>)</a:t>
            </a:r>
            <a:r>
              <a:rPr lang="en-US" i="1" dirty="0">
                <a:latin typeface="Times New Roman" panose="02020603050405020304" pitchFamily="18" charset="0"/>
              </a:rPr>
              <a:t>dx</a:t>
            </a:r>
            <a:endParaRPr lang="en-US" dirty="0"/>
          </a:p>
        </p:txBody>
      </p:sp>
      <p:pic>
        <p:nvPicPr>
          <p:cNvPr id="7175" name="Picture 7" descr="Bayes' rule with a simple and practical example | by Tirthajyoti Sarkar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9652" y="3177438"/>
            <a:ext cx="4190557" cy="3017874"/>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9" descr="Bayes' Theorem and what it means for design | by Erik Johnson | UX  Collec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702" y="3610705"/>
            <a:ext cx="6076950"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6095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Statistics 101</a:t>
            </a:r>
          </a:p>
        </p:txBody>
      </p:sp>
      <p:sp>
        <p:nvSpPr>
          <p:cNvPr id="6" name="Rectangle 5"/>
          <p:cNvSpPr/>
          <p:nvPr/>
        </p:nvSpPr>
        <p:spPr>
          <a:xfrm>
            <a:off x="1097280" y="1737360"/>
            <a:ext cx="10058400" cy="1477328"/>
          </a:xfrm>
          <a:prstGeom prst="rect">
            <a:avLst/>
          </a:prstGeom>
        </p:spPr>
        <p:txBody>
          <a:bodyPr wrap="square">
            <a:spAutoFit/>
          </a:bodyPr>
          <a:lstStyle/>
          <a:p>
            <a:pPr fontAlgn="base"/>
            <a:r>
              <a:rPr lang="en-US" dirty="0">
                <a:solidFill>
                  <a:srgbClr val="777777"/>
                </a:solidFill>
                <a:latin typeface="PT Sans"/>
              </a:rPr>
              <a:t>A qualitative variable, also called a categorical variable, is a </a:t>
            </a:r>
            <a:r>
              <a:rPr lang="en-US" dirty="0">
                <a:solidFill>
                  <a:srgbClr val="05A9C5"/>
                </a:solidFill>
                <a:latin typeface="inherit"/>
                <a:hlinkClick r:id="rId2"/>
              </a:rPr>
              <a:t>variable </a:t>
            </a:r>
            <a:r>
              <a:rPr lang="en-US" dirty="0">
                <a:solidFill>
                  <a:srgbClr val="777777"/>
                </a:solidFill>
                <a:latin typeface="PT Sans"/>
              </a:rPr>
              <a:t>that </a:t>
            </a:r>
            <a:r>
              <a:rPr lang="en-US" b="1" dirty="0">
                <a:solidFill>
                  <a:srgbClr val="777777"/>
                </a:solidFill>
                <a:latin typeface="inherit"/>
              </a:rPr>
              <a:t>isn’t numerical</a:t>
            </a:r>
            <a:r>
              <a:rPr lang="en-US" dirty="0">
                <a:solidFill>
                  <a:srgbClr val="777777"/>
                </a:solidFill>
                <a:latin typeface="PT Sans"/>
              </a:rPr>
              <a:t>. It describes </a:t>
            </a:r>
            <a:r>
              <a:rPr lang="en-US" b="1" dirty="0">
                <a:solidFill>
                  <a:srgbClr val="777777"/>
                </a:solidFill>
                <a:latin typeface="inherit"/>
              </a:rPr>
              <a:t>data that fits into categories.</a:t>
            </a:r>
            <a:r>
              <a:rPr lang="en-US" dirty="0">
                <a:solidFill>
                  <a:srgbClr val="777777"/>
                </a:solidFill>
                <a:latin typeface="PT Sans"/>
              </a:rPr>
              <a:t> For example:</a:t>
            </a:r>
          </a:p>
          <a:p>
            <a:pPr fontAlgn="base">
              <a:buFont typeface="Arial" panose="020B0604020202020204" pitchFamily="34" charset="0"/>
              <a:buChar char="•"/>
            </a:pPr>
            <a:r>
              <a:rPr lang="en-US" dirty="0">
                <a:solidFill>
                  <a:srgbClr val="777777"/>
                </a:solidFill>
                <a:latin typeface="inherit"/>
              </a:rPr>
              <a:t>Eye colors (variables include: blue, green, brown, hazel).</a:t>
            </a:r>
          </a:p>
          <a:p>
            <a:pPr fontAlgn="base">
              <a:buFont typeface="Arial" panose="020B0604020202020204" pitchFamily="34" charset="0"/>
              <a:buChar char="•"/>
            </a:pPr>
            <a:r>
              <a:rPr lang="en-US" dirty="0">
                <a:solidFill>
                  <a:srgbClr val="777777"/>
                </a:solidFill>
                <a:latin typeface="inherit"/>
              </a:rPr>
              <a:t>States (variables include: Florida, New Jersey, Washington).</a:t>
            </a:r>
          </a:p>
          <a:p>
            <a:pPr fontAlgn="base">
              <a:buFont typeface="Arial" panose="020B0604020202020204" pitchFamily="34" charset="0"/>
              <a:buChar char="•"/>
            </a:pPr>
            <a:r>
              <a:rPr lang="en-US" dirty="0">
                <a:solidFill>
                  <a:srgbClr val="777777"/>
                </a:solidFill>
                <a:latin typeface="inherit"/>
              </a:rPr>
              <a:t>Dog breeds (variables include: Alaskan Malamute, German Shepherd, Siberian Husky, Shih </a:t>
            </a:r>
            <a:r>
              <a:rPr lang="en-US" dirty="0" err="1">
                <a:solidFill>
                  <a:srgbClr val="777777"/>
                </a:solidFill>
                <a:latin typeface="inherit"/>
              </a:rPr>
              <a:t>tzu</a:t>
            </a:r>
            <a:r>
              <a:rPr lang="en-US" dirty="0">
                <a:solidFill>
                  <a:srgbClr val="777777"/>
                </a:solidFill>
                <a:latin typeface="inherit"/>
              </a:rPr>
              <a:t>).</a:t>
            </a:r>
            <a:endParaRPr lang="en-US" b="0" i="0" dirty="0">
              <a:solidFill>
                <a:srgbClr val="777777"/>
              </a:solidFill>
              <a:effectLst/>
              <a:latin typeface="inherit"/>
            </a:endParaRPr>
          </a:p>
        </p:txBody>
      </p:sp>
      <p:graphicFrame>
        <p:nvGraphicFramePr>
          <p:cNvPr id="7" name="Table 6"/>
          <p:cNvGraphicFramePr>
            <a:graphicFrameLocks noGrp="1"/>
          </p:cNvGraphicFramePr>
          <p:nvPr>
            <p:extLst>
              <p:ext uri="{D42A27DB-BD31-4B8C-83A1-F6EECF244321}">
                <p14:modId xmlns:p14="http://schemas.microsoft.com/office/powerpoint/2010/main" val="3347267028"/>
              </p:ext>
            </p:extLst>
          </p:nvPr>
        </p:nvGraphicFramePr>
        <p:xfrm>
          <a:off x="3503054" y="3214688"/>
          <a:ext cx="4929174" cy="2933120"/>
        </p:xfrm>
        <a:graphic>
          <a:graphicData uri="http://schemas.openxmlformats.org/drawingml/2006/table">
            <a:tbl>
              <a:tblPr/>
              <a:tblGrid>
                <a:gridCol w="2464587"/>
                <a:gridCol w="2464587"/>
              </a:tblGrid>
              <a:tr h="249507">
                <a:tc>
                  <a:txBody>
                    <a:bodyPr/>
                    <a:lstStyle/>
                    <a:p>
                      <a:pPr algn="l" fontAlgn="base"/>
                      <a:r>
                        <a:rPr lang="en-US" sz="1700" b="1" dirty="0">
                          <a:effectLst/>
                          <a:latin typeface="inherit"/>
                        </a:rPr>
                        <a:t>Quantitative Variable</a:t>
                      </a:r>
                      <a:endParaRPr lang="en-US" sz="1700" b="0" dirty="0">
                        <a:effectLst/>
                        <a:latin typeface="inherit"/>
                      </a:endParaRPr>
                    </a:p>
                  </a:txBody>
                  <a:tcPr marL="86048" marR="89633" marT="53780" marB="5378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sz="1700" b="1">
                          <a:effectLst/>
                          <a:latin typeface="inherit"/>
                        </a:rPr>
                        <a:t>Qualitative Variables</a:t>
                      </a:r>
                      <a:endParaRPr lang="en-US" sz="1700" b="0">
                        <a:effectLst/>
                        <a:latin typeface="inherit"/>
                      </a:endParaRPr>
                    </a:p>
                  </a:txBody>
                  <a:tcPr marL="86048" marR="89633" marT="53780" marB="5378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49507">
                <a:tc>
                  <a:txBody>
                    <a:bodyPr/>
                    <a:lstStyle/>
                    <a:p>
                      <a:pPr algn="l" fontAlgn="base"/>
                      <a:r>
                        <a:rPr lang="en-US" sz="1700" b="0">
                          <a:effectLst/>
                          <a:latin typeface="inherit"/>
                        </a:rPr>
                        <a:t>Fractions</a:t>
                      </a:r>
                    </a:p>
                  </a:txBody>
                  <a:tcPr marL="86048" marR="89633" marT="53780" marB="5378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sz="1700" b="0">
                          <a:effectLst/>
                          <a:latin typeface="inherit"/>
                        </a:rPr>
                        <a:t>Cat breeds</a:t>
                      </a:r>
                    </a:p>
                  </a:txBody>
                  <a:tcPr marL="86048" marR="89633" marT="53780" marB="5378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49507">
                <a:tc>
                  <a:txBody>
                    <a:bodyPr/>
                    <a:lstStyle/>
                    <a:p>
                      <a:pPr algn="l" fontAlgn="base"/>
                      <a:r>
                        <a:rPr lang="en-US" sz="1700" b="0">
                          <a:effectLst/>
                          <a:latin typeface="inherit"/>
                        </a:rPr>
                        <a:t>Decimals</a:t>
                      </a:r>
                    </a:p>
                  </a:txBody>
                  <a:tcPr marL="86048" marR="89633" marT="53780" marB="5378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sz="1700" b="0">
                          <a:effectLst/>
                          <a:latin typeface="inherit"/>
                        </a:rPr>
                        <a:t>Cities</a:t>
                      </a:r>
                    </a:p>
                  </a:txBody>
                  <a:tcPr marL="86048" marR="89633" marT="53780" marB="5378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49507">
                <a:tc>
                  <a:txBody>
                    <a:bodyPr/>
                    <a:lstStyle/>
                    <a:p>
                      <a:pPr algn="l" fontAlgn="base"/>
                      <a:r>
                        <a:rPr lang="en-US" sz="1700" b="0" dirty="0">
                          <a:effectLst/>
                          <a:latin typeface="inherit"/>
                        </a:rPr>
                        <a:t>Odd Numbers</a:t>
                      </a:r>
                    </a:p>
                  </a:txBody>
                  <a:tcPr marL="86048" marR="89633" marT="53780" marB="5378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sz="1700" b="0">
                          <a:effectLst/>
                          <a:latin typeface="inherit"/>
                        </a:rPr>
                        <a:t>Fast Food Chains</a:t>
                      </a:r>
                    </a:p>
                  </a:txBody>
                  <a:tcPr marL="86048" marR="89633" marT="53780" marB="5378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49507">
                <a:tc>
                  <a:txBody>
                    <a:bodyPr/>
                    <a:lstStyle/>
                    <a:p>
                      <a:pPr algn="l" fontAlgn="base"/>
                      <a:r>
                        <a:rPr lang="en-US" sz="1700" b="0" u="none" strike="noStrike">
                          <a:solidFill>
                            <a:srgbClr val="05A9C5"/>
                          </a:solidFill>
                          <a:effectLst/>
                          <a:latin typeface="inherit"/>
                          <a:hlinkClick r:id="rId3"/>
                        </a:rPr>
                        <a:t>Whole Numbers</a:t>
                      </a:r>
                      <a:endParaRPr lang="en-US" sz="1700" b="0">
                        <a:effectLst/>
                        <a:latin typeface="inherit"/>
                      </a:endParaRPr>
                    </a:p>
                  </a:txBody>
                  <a:tcPr marL="86048" marR="89633" marT="53780" marB="5378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sz="1700" b="0">
                          <a:effectLst/>
                          <a:latin typeface="inherit"/>
                        </a:rPr>
                        <a:t>College Major</a:t>
                      </a:r>
                    </a:p>
                  </a:txBody>
                  <a:tcPr marL="86048" marR="89633" marT="53780" marB="5378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49507">
                <a:tc>
                  <a:txBody>
                    <a:bodyPr/>
                    <a:lstStyle/>
                    <a:p>
                      <a:pPr algn="l" fontAlgn="base"/>
                      <a:r>
                        <a:rPr lang="en-US" sz="1700" b="0">
                          <a:effectLst/>
                          <a:latin typeface="inherit"/>
                        </a:rPr>
                        <a:t>Irrational Numbers</a:t>
                      </a:r>
                    </a:p>
                  </a:txBody>
                  <a:tcPr marL="86048" marR="89633" marT="53780" marB="5378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sz="1700" b="0">
                          <a:effectLst/>
                          <a:latin typeface="inherit"/>
                        </a:rPr>
                        <a:t>Fraternities</a:t>
                      </a:r>
                    </a:p>
                  </a:txBody>
                  <a:tcPr marL="86048" marR="89633" marT="53780" marB="5378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49507">
                <a:tc>
                  <a:txBody>
                    <a:bodyPr/>
                    <a:lstStyle/>
                    <a:p>
                      <a:pPr algn="l" fontAlgn="base"/>
                      <a:r>
                        <a:rPr lang="en-US" sz="1700" b="0">
                          <a:effectLst/>
                          <a:latin typeface="inherit"/>
                        </a:rPr>
                        <a:t>Ordered pairs (x,y)</a:t>
                      </a:r>
                    </a:p>
                  </a:txBody>
                  <a:tcPr marL="86048" marR="89633" marT="53780" marB="5378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sz="1700" b="0">
                          <a:effectLst/>
                          <a:latin typeface="inherit"/>
                        </a:rPr>
                        <a:t>Hair Color</a:t>
                      </a:r>
                    </a:p>
                  </a:txBody>
                  <a:tcPr marL="86048" marR="89633" marT="53780" marB="5378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49507">
                <a:tc>
                  <a:txBody>
                    <a:bodyPr/>
                    <a:lstStyle/>
                    <a:p>
                      <a:pPr algn="l" fontAlgn="base"/>
                      <a:r>
                        <a:rPr lang="en-US" sz="1700" b="0">
                          <a:effectLst/>
                          <a:latin typeface="inherit"/>
                        </a:rPr>
                        <a:t>Negative Numbers</a:t>
                      </a:r>
                    </a:p>
                  </a:txBody>
                  <a:tcPr marL="86048" marR="89633" marT="53780" marB="5378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sz="1700" b="0" dirty="0">
                          <a:effectLst/>
                          <a:latin typeface="inherit"/>
                        </a:rPr>
                        <a:t>Computer Brands</a:t>
                      </a:r>
                    </a:p>
                  </a:txBody>
                  <a:tcPr marL="86048" marR="89633" marT="53780" marB="5378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563319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Algebra 101</a:t>
            </a:r>
            <a:endParaRPr lang="en-US" dirty="0"/>
          </a:p>
        </p:txBody>
      </p:sp>
      <p:pic>
        <p:nvPicPr>
          <p:cNvPr id="9222" name="Picture 6" descr="Linear Combination, Span And Linearly Independent, Dependent 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909538"/>
            <a:ext cx="6990652" cy="397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87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Algebra 101</a:t>
            </a:r>
            <a:endParaRPr lang="en-US" dirty="0"/>
          </a:p>
        </p:txBody>
      </p:sp>
      <p:pic>
        <p:nvPicPr>
          <p:cNvPr id="9224" name="Picture 8" descr="Matrix (mathematics)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117658"/>
            <a:ext cx="3170577" cy="2156474"/>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Multiplying matrices (article) | Matrices | Khan Acade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1398" y="1832757"/>
            <a:ext cx="5854282" cy="3293035"/>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How to transpose a matrix in Java? Example Tutorial | Java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9116" y="4468971"/>
            <a:ext cx="3424816" cy="179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839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Algebra 101</a:t>
            </a:r>
            <a:endParaRPr lang="en-US" dirty="0"/>
          </a:p>
        </p:txBody>
      </p:sp>
      <p:pic>
        <p:nvPicPr>
          <p:cNvPr id="9218" name="Picture 2" descr="Comparing Two Vect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2440" y="2012569"/>
            <a:ext cx="5555333" cy="41821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Matrix (mathematics) - Wikipedia"/>
          <p:cNvSpPr>
            <a:spLocks noChangeAspect="1" noChangeArrowheads="1"/>
          </p:cNvSpPr>
          <p:nvPr/>
        </p:nvSpPr>
        <p:spPr bwMode="auto">
          <a:xfrm>
            <a:off x="155575" y="-822325"/>
            <a:ext cx="2524125"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68291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Algebra 101</a:t>
            </a:r>
            <a:endParaRPr lang="en-US" dirty="0"/>
          </a:p>
        </p:txBody>
      </p:sp>
      <p:pic>
        <p:nvPicPr>
          <p:cNvPr id="5" name="Picture 2" descr="Introductory Fluid Mechanics - Vector Review 2 - Dot Product &amp; Cross Product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680" y="1866149"/>
            <a:ext cx="6807392" cy="3829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715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Algebra 101</a:t>
            </a:r>
          </a:p>
        </p:txBody>
      </p:sp>
      <p:pic>
        <p:nvPicPr>
          <p:cNvPr id="14338" name="Picture 2" descr="Linear Algebra for Data Science Ep1 — Introduction to Vectors and Matrices  using Python | by Harshit Tyagi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7879"/>
            <a:ext cx="7943689" cy="3666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009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pic>
        <p:nvPicPr>
          <p:cNvPr id="16386" name="Picture 2" descr="A new plot theme for Matplotlib — Gadfly | by Jonny Brooks-Bartlett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859" y="2000591"/>
            <a:ext cx="8168884" cy="3886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818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pic>
        <p:nvPicPr>
          <p:cNvPr id="17410" name="Picture 2" descr="Python – Customizing PyLab using Style – Useful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257" y="1869237"/>
            <a:ext cx="6952343" cy="4321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64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pic>
        <p:nvPicPr>
          <p:cNvPr id="18434" name="Picture 2" descr="Covariance and Correlation | Difference Between Covariance &amp; Correl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5117" y="2489200"/>
            <a:ext cx="9177111"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694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Day 1</a:t>
            </a:r>
            <a:endParaRPr lang="en-US" sz="4800" dirty="0"/>
          </a:p>
        </p:txBody>
      </p:sp>
      <p:sp>
        <p:nvSpPr>
          <p:cNvPr id="3" name="Subtitle 2"/>
          <p:cNvSpPr>
            <a:spLocks noGrp="1"/>
          </p:cNvSpPr>
          <p:nvPr>
            <p:ph type="subTitle" idx="1"/>
          </p:nvPr>
        </p:nvSpPr>
        <p:spPr/>
        <p:txBody>
          <a:bodyPr/>
          <a:lstStyle/>
          <a:p>
            <a:r>
              <a:rPr lang="en-US" dirty="0" smtClean="0"/>
              <a:t>Basic Introduction to Data science</a:t>
            </a:r>
            <a:endParaRPr lang="en-US" dirty="0"/>
          </a:p>
        </p:txBody>
      </p:sp>
    </p:spTree>
    <p:extLst>
      <p:ext uri="{BB962C8B-B14F-4D97-AF65-F5344CB8AC3E}">
        <p14:creationId xmlns:p14="http://schemas.microsoft.com/office/powerpoint/2010/main" val="1995627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ML</a:t>
            </a:r>
          </a:p>
        </p:txBody>
      </p:sp>
      <p:sp>
        <p:nvSpPr>
          <p:cNvPr id="4" name="Rectangle 3"/>
          <p:cNvSpPr/>
          <p:nvPr/>
        </p:nvSpPr>
        <p:spPr>
          <a:xfrm>
            <a:off x="1097280" y="2023185"/>
            <a:ext cx="10058400" cy="3970318"/>
          </a:xfrm>
          <a:prstGeom prst="rect">
            <a:avLst/>
          </a:prstGeom>
        </p:spPr>
        <p:txBody>
          <a:bodyPr wrap="square">
            <a:spAutoFit/>
          </a:bodyPr>
          <a:lstStyle/>
          <a:p>
            <a:pPr fontAlgn="base"/>
            <a:r>
              <a:rPr lang="en-US" dirty="0">
                <a:latin typeface="var(--font-din)"/>
              </a:rPr>
              <a:t>C</a:t>
            </a:r>
            <a:r>
              <a:rPr lang="en-US" dirty="0" smtClean="0">
                <a:latin typeface="var(--font-din)"/>
              </a:rPr>
              <a:t>ategorization </a:t>
            </a:r>
            <a:r>
              <a:rPr lang="en-US" dirty="0">
                <a:latin typeface="var(--font-din)"/>
              </a:rPr>
              <a:t>of machine learning tasks arises when one considers the desired output of a machine-learned system</a:t>
            </a:r>
            <a:r>
              <a:rPr lang="en-US" dirty="0" smtClean="0">
                <a:latin typeface="var(--font-din)"/>
              </a:rPr>
              <a:t>:</a:t>
            </a:r>
            <a:br>
              <a:rPr lang="en-US" dirty="0" smtClean="0">
                <a:latin typeface="var(--font-din)"/>
              </a:rPr>
            </a:br>
            <a:endParaRPr lang="en-US" dirty="0">
              <a:latin typeface="var(--font-din)"/>
            </a:endParaRPr>
          </a:p>
          <a:p>
            <a:pPr fontAlgn="base">
              <a:buFont typeface="+mj-lt"/>
              <a:buAutoNum type="arabicPeriod"/>
            </a:pPr>
            <a:r>
              <a:rPr lang="en-US" b="1" dirty="0">
                <a:latin typeface="var(--font-din)"/>
              </a:rPr>
              <a:t>Classification :</a:t>
            </a:r>
            <a:r>
              <a:rPr lang="en-US" dirty="0">
                <a:latin typeface="var(--font-din)"/>
              </a:rPr>
              <a:t> When inputs are divided into two or more classes, and the learner must produce a model that assigns unseen inputs to one or more (multi-label classification) of these classes. This is typically tackled in a supervised way. Spam filtering is an example of classification, where the inputs are email (or other) messages and the classes are “spam” and “not spam</a:t>
            </a:r>
            <a:r>
              <a:rPr lang="en-US" dirty="0" smtClean="0">
                <a:latin typeface="var(--font-din)"/>
              </a:rPr>
              <a:t>”.</a:t>
            </a:r>
            <a:br>
              <a:rPr lang="en-US" dirty="0" smtClean="0">
                <a:latin typeface="var(--font-din)"/>
              </a:rPr>
            </a:br>
            <a:endParaRPr lang="en-US" dirty="0">
              <a:latin typeface="var(--font-din)"/>
            </a:endParaRPr>
          </a:p>
          <a:p>
            <a:pPr fontAlgn="base">
              <a:buFont typeface="+mj-lt"/>
              <a:buAutoNum type="arabicPeriod"/>
            </a:pPr>
            <a:r>
              <a:rPr lang="en-US" b="1" dirty="0">
                <a:latin typeface="var(--font-din)"/>
              </a:rPr>
              <a:t>Regression :</a:t>
            </a:r>
            <a:r>
              <a:rPr lang="en-US" dirty="0">
                <a:latin typeface="var(--font-din)"/>
              </a:rPr>
              <a:t> Which is also a supervised problem, A case when the outputs are continuous rather than discrete</a:t>
            </a:r>
            <a:r>
              <a:rPr lang="en-US" dirty="0" smtClean="0">
                <a:latin typeface="var(--font-din)"/>
              </a:rPr>
              <a:t>.</a:t>
            </a:r>
            <a:br>
              <a:rPr lang="en-US" dirty="0" smtClean="0">
                <a:latin typeface="var(--font-din)"/>
              </a:rPr>
            </a:br>
            <a:endParaRPr lang="en-US" dirty="0">
              <a:latin typeface="var(--font-din)"/>
            </a:endParaRPr>
          </a:p>
          <a:p>
            <a:pPr fontAlgn="base">
              <a:buFont typeface="+mj-lt"/>
              <a:buAutoNum type="arabicPeriod"/>
            </a:pPr>
            <a:r>
              <a:rPr lang="en-US" b="1" dirty="0">
                <a:latin typeface="var(--font-din)"/>
              </a:rPr>
              <a:t>Clustering :</a:t>
            </a:r>
            <a:r>
              <a:rPr lang="en-US" dirty="0">
                <a:latin typeface="var(--font-din)"/>
              </a:rPr>
              <a:t> When a set of inputs is to be divided into groups. Unlike in classification, the groups are not known beforehand, making this typically an unsupervised task.</a:t>
            </a:r>
            <a:endParaRPr lang="en-US" b="0" i="0" dirty="0">
              <a:effectLst/>
              <a:latin typeface="var(--font-din)"/>
            </a:endParaRPr>
          </a:p>
        </p:txBody>
      </p:sp>
    </p:spTree>
    <p:extLst>
      <p:ext uri="{BB962C8B-B14F-4D97-AF65-F5344CB8AC3E}">
        <p14:creationId xmlns:p14="http://schemas.microsoft.com/office/powerpoint/2010/main" val="2593988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ML</a:t>
            </a:r>
            <a:endParaRPr lang="en-US" dirty="0"/>
          </a:p>
        </p:txBody>
      </p:sp>
      <p:sp>
        <p:nvSpPr>
          <p:cNvPr id="4" name="Rectangle 3"/>
          <p:cNvSpPr/>
          <p:nvPr/>
        </p:nvSpPr>
        <p:spPr>
          <a:xfrm>
            <a:off x="1097280" y="2222197"/>
            <a:ext cx="10058400" cy="2031325"/>
          </a:xfrm>
          <a:prstGeom prst="rect">
            <a:avLst/>
          </a:prstGeom>
        </p:spPr>
        <p:txBody>
          <a:bodyPr wrap="square">
            <a:spAutoFit/>
          </a:bodyPr>
          <a:lstStyle/>
          <a:p>
            <a:r>
              <a:rPr lang="en-US" dirty="0" smtClean="0">
                <a:solidFill>
                  <a:srgbClr val="333333"/>
                </a:solidFill>
                <a:latin typeface="Sailec-Regular"/>
              </a:rPr>
              <a:t>Solution :</a:t>
            </a:r>
          </a:p>
          <a:p>
            <a:endParaRPr lang="en-US" dirty="0">
              <a:solidFill>
                <a:srgbClr val="333333"/>
              </a:solidFill>
              <a:latin typeface="Sailec-Regular"/>
            </a:endParaRPr>
          </a:p>
          <a:p>
            <a:r>
              <a:rPr lang="en-US" dirty="0">
                <a:solidFill>
                  <a:srgbClr val="333333"/>
                </a:solidFill>
                <a:latin typeface="Sailec-Regular"/>
              </a:rPr>
              <a:t>Two of the most widely adopted machine learning methods are </a:t>
            </a:r>
            <a:r>
              <a:rPr lang="en-US" b="1" dirty="0">
                <a:solidFill>
                  <a:srgbClr val="333333"/>
                </a:solidFill>
                <a:latin typeface="Sailec-Bold"/>
              </a:rPr>
              <a:t>supervised learning</a:t>
            </a:r>
            <a:r>
              <a:rPr lang="en-US" dirty="0">
                <a:solidFill>
                  <a:srgbClr val="333333"/>
                </a:solidFill>
                <a:latin typeface="Sailec-Regular"/>
              </a:rPr>
              <a:t> which trains algorithms based on example input and output data that is labeled by humans, </a:t>
            </a:r>
            <a:endParaRPr lang="en-US" dirty="0" smtClean="0">
              <a:solidFill>
                <a:srgbClr val="333333"/>
              </a:solidFill>
              <a:latin typeface="Sailec-Regular"/>
            </a:endParaRPr>
          </a:p>
          <a:p>
            <a:endParaRPr lang="en-US" dirty="0">
              <a:solidFill>
                <a:srgbClr val="333333"/>
              </a:solidFill>
              <a:latin typeface="Sailec-Regular"/>
            </a:endParaRPr>
          </a:p>
          <a:p>
            <a:r>
              <a:rPr lang="en-US" dirty="0" smtClean="0">
                <a:solidFill>
                  <a:srgbClr val="333333"/>
                </a:solidFill>
                <a:latin typeface="Sailec-Regular"/>
              </a:rPr>
              <a:t>and</a:t>
            </a:r>
            <a:r>
              <a:rPr lang="en-US" dirty="0">
                <a:solidFill>
                  <a:srgbClr val="333333"/>
                </a:solidFill>
                <a:latin typeface="Sailec-Regular"/>
              </a:rPr>
              <a:t> </a:t>
            </a:r>
            <a:r>
              <a:rPr lang="en-US" b="1" dirty="0">
                <a:solidFill>
                  <a:srgbClr val="333333"/>
                </a:solidFill>
                <a:latin typeface="Sailec-Bold"/>
              </a:rPr>
              <a:t>unsupervised learning</a:t>
            </a:r>
            <a:r>
              <a:rPr lang="en-US" dirty="0">
                <a:solidFill>
                  <a:srgbClr val="333333"/>
                </a:solidFill>
                <a:latin typeface="Sailec-Regular"/>
              </a:rPr>
              <a:t> which provides the algorithm with no labeled data in order to allow it to find structure within its input data. Let’s explore these methods in more detail.</a:t>
            </a:r>
            <a:endParaRPr lang="en-US" b="0" i="0" dirty="0">
              <a:solidFill>
                <a:srgbClr val="333333"/>
              </a:solidFill>
              <a:effectLst/>
              <a:latin typeface="Sailec-Regular"/>
            </a:endParaRPr>
          </a:p>
        </p:txBody>
      </p:sp>
    </p:spTree>
    <p:extLst>
      <p:ext uri="{BB962C8B-B14F-4D97-AF65-F5344CB8AC3E}">
        <p14:creationId xmlns:p14="http://schemas.microsoft.com/office/powerpoint/2010/main" val="2604788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Algorithm</a:t>
            </a:r>
            <a:endParaRPr lang="en-US" dirty="0"/>
          </a:p>
        </p:txBody>
      </p:sp>
      <p:pic>
        <p:nvPicPr>
          <p:cNvPr id="19458" name="Picture 2" descr="Supervised Learning Algorithm in Machine Learning - TechVidv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425" y="2249713"/>
            <a:ext cx="7086111" cy="3708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105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Algorithm</a:t>
            </a:r>
          </a:p>
        </p:txBody>
      </p:sp>
      <p:pic>
        <p:nvPicPr>
          <p:cNvPr id="21506" name="Picture 2" descr="AI Academy: What is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365" y="1600200"/>
            <a:ext cx="9149806" cy="4833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396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pic>
        <p:nvPicPr>
          <p:cNvPr id="20482" name="Picture 2" descr="Supervised learning and unsupervised learning. Supervised learning uses...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2343" y="1969588"/>
            <a:ext cx="7605486" cy="3976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759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 Ahead</a:t>
            </a:r>
            <a:endParaRPr lang="en-US" dirty="0"/>
          </a:p>
        </p:txBody>
      </p:sp>
      <p:pic>
        <p:nvPicPr>
          <p:cNvPr id="22530" name="Picture 2" descr="GitHub - gopala-kr/ai-learning-roadmap: List of all AI related learning  materials and practical tools to get started with AI ap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775" y="1935162"/>
            <a:ext cx="7620000" cy="422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697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Roadmap Ahead</a:t>
            </a:r>
          </a:p>
        </p:txBody>
      </p:sp>
      <p:pic>
        <p:nvPicPr>
          <p:cNvPr id="23554" name="Picture 2" descr="Top 10 Algorithms every Machine Learning Engineer should know -  GeeksforGee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204" y="1766388"/>
            <a:ext cx="7304768" cy="4507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060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Day 2</a:t>
            </a:r>
            <a:endParaRPr lang="en-US" sz="4800" dirty="0"/>
          </a:p>
        </p:txBody>
      </p:sp>
      <p:sp>
        <p:nvSpPr>
          <p:cNvPr id="3" name="Subtitle 2"/>
          <p:cNvSpPr>
            <a:spLocks noGrp="1"/>
          </p:cNvSpPr>
          <p:nvPr>
            <p:ph type="subTitle" idx="1"/>
          </p:nvPr>
        </p:nvSpPr>
        <p:spPr/>
        <p:txBody>
          <a:bodyPr/>
          <a:lstStyle/>
          <a:p>
            <a:r>
              <a:rPr lang="en-US" dirty="0" smtClean="0"/>
              <a:t>Supervised algorithm</a:t>
            </a:r>
            <a:endParaRPr lang="en-US" dirty="0"/>
          </a:p>
        </p:txBody>
      </p:sp>
    </p:spTree>
    <p:extLst>
      <p:ext uri="{BB962C8B-B14F-4D97-AF65-F5344CB8AC3E}">
        <p14:creationId xmlns:p14="http://schemas.microsoft.com/office/powerpoint/2010/main" val="1461371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4" name="Rectangle 3"/>
          <p:cNvSpPr/>
          <p:nvPr/>
        </p:nvSpPr>
        <p:spPr>
          <a:xfrm>
            <a:off x="1097279" y="2136544"/>
            <a:ext cx="10184613" cy="923330"/>
          </a:xfrm>
          <a:prstGeom prst="rect">
            <a:avLst/>
          </a:prstGeom>
        </p:spPr>
        <p:txBody>
          <a:bodyPr wrap="square">
            <a:spAutoFit/>
          </a:bodyPr>
          <a:lstStyle/>
          <a:p>
            <a:r>
              <a:rPr lang="en-US" b="1" dirty="0">
                <a:latin typeface="urw-din"/>
              </a:rPr>
              <a:t>Linear Regression</a:t>
            </a:r>
            <a:r>
              <a:rPr lang="en-US" dirty="0">
                <a:latin typeface="urw-din"/>
              </a:rPr>
              <a:t> is a machine learning algorithm based on </a:t>
            </a:r>
            <a:r>
              <a:rPr lang="en-US" b="1" dirty="0">
                <a:latin typeface="urw-din"/>
              </a:rPr>
              <a:t>supervised learning</a:t>
            </a:r>
            <a:r>
              <a:rPr lang="en-US" dirty="0">
                <a:latin typeface="urw-din"/>
              </a:rPr>
              <a:t>. It performs a </a:t>
            </a:r>
            <a:r>
              <a:rPr lang="en-US" b="1" dirty="0">
                <a:latin typeface="urw-din"/>
              </a:rPr>
              <a:t>regression task</a:t>
            </a:r>
            <a:r>
              <a:rPr lang="en-US" dirty="0">
                <a:latin typeface="urw-din"/>
              </a:rPr>
              <a:t>. Regression models a target prediction value based on independent variables. It is mostly used for finding out the relationship between variables and forecasting</a:t>
            </a:r>
            <a:endParaRPr lang="en-US" dirty="0"/>
          </a:p>
        </p:txBody>
      </p:sp>
      <p:pic>
        <p:nvPicPr>
          <p:cNvPr id="1026" name="Picture 2" descr="https://media.geeksforgeeks.org/wp-content/uploads/linear-regression-pl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1806" y="3356088"/>
            <a:ext cx="3991423" cy="265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183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a:t>
            </a:r>
            <a:r>
              <a:rPr lang="en-US" dirty="0" smtClean="0"/>
              <a:t>Regression : Hypothesis</a:t>
            </a:r>
            <a:endParaRPr lang="en-US" dirty="0"/>
          </a:p>
        </p:txBody>
      </p:sp>
      <p:pic>
        <p:nvPicPr>
          <p:cNvPr id="2050" name="Picture 2" descr="https://media.geeksforgeeks.org/wp-content/uploads/linear-regression-hypothe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401" y="3140946"/>
            <a:ext cx="4733925" cy="9715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971326" y="2484985"/>
            <a:ext cx="6096000" cy="2585323"/>
          </a:xfrm>
          <a:prstGeom prst="rect">
            <a:avLst/>
          </a:prstGeom>
        </p:spPr>
        <p:txBody>
          <a:bodyPr>
            <a:spAutoFit/>
          </a:bodyPr>
          <a:lstStyle/>
          <a:p>
            <a:pPr fontAlgn="base"/>
            <a:r>
              <a:rPr lang="en-US" dirty="0">
                <a:latin typeface="var(--font-din)"/>
              </a:rPr>
              <a:t>While training the model we are given :</a:t>
            </a:r>
            <a:br>
              <a:rPr lang="en-US" dirty="0">
                <a:latin typeface="var(--font-din)"/>
              </a:rPr>
            </a:br>
            <a:r>
              <a:rPr lang="en-US" b="1" dirty="0">
                <a:latin typeface="var(--font-din)"/>
              </a:rPr>
              <a:t>x:</a:t>
            </a:r>
            <a:r>
              <a:rPr lang="en-US" dirty="0">
                <a:latin typeface="var(--font-din)"/>
              </a:rPr>
              <a:t> input training data (</a:t>
            </a:r>
            <a:r>
              <a:rPr lang="en-US" dirty="0" err="1">
                <a:latin typeface="var(--font-din)"/>
              </a:rPr>
              <a:t>univariate</a:t>
            </a:r>
            <a:r>
              <a:rPr lang="en-US" dirty="0">
                <a:latin typeface="var(--font-din)"/>
              </a:rPr>
              <a:t> – one input variable(parameter))</a:t>
            </a:r>
            <a:br>
              <a:rPr lang="en-US" dirty="0">
                <a:latin typeface="var(--font-din)"/>
              </a:rPr>
            </a:br>
            <a:r>
              <a:rPr lang="en-US" b="1" dirty="0">
                <a:latin typeface="var(--font-din)"/>
              </a:rPr>
              <a:t>y:</a:t>
            </a:r>
            <a:r>
              <a:rPr lang="en-US" dirty="0">
                <a:latin typeface="var(--font-din)"/>
              </a:rPr>
              <a:t> labels to data (supervised learning)</a:t>
            </a:r>
          </a:p>
          <a:p>
            <a:pPr fontAlgn="base"/>
            <a:r>
              <a:rPr lang="en-US" dirty="0">
                <a:latin typeface="var(--font-din)"/>
              </a:rPr>
              <a:t>When training the model – it fits the best line to predict the value of y for a given value of x. The model gets the best regression fit line by finding the best θ</a:t>
            </a:r>
            <a:r>
              <a:rPr lang="en-US" baseline="-25000" dirty="0">
                <a:latin typeface="var(--font-din)"/>
              </a:rPr>
              <a:t>1</a:t>
            </a:r>
            <a:r>
              <a:rPr lang="en-US" dirty="0">
                <a:latin typeface="var(--font-din)"/>
              </a:rPr>
              <a:t> and θ</a:t>
            </a:r>
            <a:r>
              <a:rPr lang="en-US" baseline="-25000" dirty="0">
                <a:latin typeface="var(--font-din)"/>
              </a:rPr>
              <a:t>2</a:t>
            </a:r>
            <a:r>
              <a:rPr lang="en-US" dirty="0">
                <a:latin typeface="var(--font-din)"/>
              </a:rPr>
              <a:t> values.</a:t>
            </a:r>
            <a:br>
              <a:rPr lang="en-US" dirty="0">
                <a:latin typeface="var(--font-din)"/>
              </a:rPr>
            </a:br>
            <a:r>
              <a:rPr lang="en-US" b="1" dirty="0">
                <a:latin typeface="var(--font-din)"/>
              </a:rPr>
              <a:t>θ</a:t>
            </a:r>
            <a:r>
              <a:rPr lang="en-US" b="1" baseline="-25000" dirty="0">
                <a:latin typeface="var(--font-din)"/>
              </a:rPr>
              <a:t>1</a:t>
            </a:r>
            <a:r>
              <a:rPr lang="en-US" b="1" dirty="0">
                <a:latin typeface="var(--font-din)"/>
              </a:rPr>
              <a:t>:</a:t>
            </a:r>
            <a:r>
              <a:rPr lang="en-US" dirty="0">
                <a:latin typeface="var(--font-din)"/>
              </a:rPr>
              <a:t> intercept</a:t>
            </a:r>
            <a:br>
              <a:rPr lang="en-US" dirty="0">
                <a:latin typeface="var(--font-din)"/>
              </a:rPr>
            </a:br>
            <a:r>
              <a:rPr lang="en-US" b="1" dirty="0">
                <a:latin typeface="var(--font-din)"/>
              </a:rPr>
              <a:t>θ</a:t>
            </a:r>
            <a:r>
              <a:rPr lang="en-US" b="1" baseline="-25000" dirty="0">
                <a:latin typeface="var(--font-din)"/>
              </a:rPr>
              <a:t>2</a:t>
            </a:r>
            <a:r>
              <a:rPr lang="en-US" b="1" dirty="0">
                <a:latin typeface="var(--font-din)"/>
              </a:rPr>
              <a:t>:</a:t>
            </a:r>
            <a:r>
              <a:rPr lang="en-US" dirty="0">
                <a:latin typeface="var(--font-din)"/>
              </a:rPr>
              <a:t> coefficient of x</a:t>
            </a:r>
            <a:endParaRPr lang="en-US" b="0" i="0" dirty="0">
              <a:effectLst/>
              <a:latin typeface="var(--font-din)"/>
            </a:endParaRPr>
          </a:p>
        </p:txBody>
      </p:sp>
    </p:spTree>
    <p:extLst>
      <p:ext uri="{BB962C8B-B14F-4D97-AF65-F5344CB8AC3E}">
        <p14:creationId xmlns:p14="http://schemas.microsoft.com/office/powerpoint/2010/main" val="1309047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a:t>
            </a:r>
            <a:endParaRPr lang="en-US" dirty="0"/>
          </a:p>
        </p:txBody>
      </p:sp>
      <p:sp>
        <p:nvSpPr>
          <p:cNvPr id="3" name="Content Placeholder 2"/>
          <p:cNvSpPr>
            <a:spLocks noGrp="1"/>
          </p:cNvSpPr>
          <p:nvPr>
            <p:ph idx="1"/>
          </p:nvPr>
        </p:nvSpPr>
        <p:spPr/>
        <p:txBody>
          <a:bodyPr/>
          <a:lstStyle/>
          <a:p>
            <a:r>
              <a:rPr lang="en-US" dirty="0"/>
              <a:t>Data science is the field of study that combines domain expertise, programming skills, and knowledge of mathematics and statistics to extract meaningful insights from data.</a:t>
            </a:r>
          </a:p>
        </p:txBody>
      </p:sp>
      <p:pic>
        <p:nvPicPr>
          <p:cNvPr id="1026" name="Picture 2" descr="What i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7417" y="2525698"/>
            <a:ext cx="3905250"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279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a:t>
            </a:r>
            <a:r>
              <a:rPr lang="en-US" dirty="0" smtClean="0"/>
              <a:t>Regression : Cost Function</a:t>
            </a:r>
            <a:endParaRPr lang="en-US" dirty="0"/>
          </a:p>
        </p:txBody>
      </p:sp>
      <p:sp>
        <p:nvSpPr>
          <p:cNvPr id="3" name="Rectangle 2"/>
          <p:cNvSpPr/>
          <p:nvPr/>
        </p:nvSpPr>
        <p:spPr>
          <a:xfrm>
            <a:off x="1097280" y="2123665"/>
            <a:ext cx="10058400" cy="923330"/>
          </a:xfrm>
          <a:prstGeom prst="rect">
            <a:avLst/>
          </a:prstGeom>
        </p:spPr>
        <p:txBody>
          <a:bodyPr wrap="square">
            <a:spAutoFit/>
          </a:bodyPr>
          <a:lstStyle/>
          <a:p>
            <a:pPr fontAlgn="base"/>
            <a:r>
              <a:rPr lang="en-US" dirty="0">
                <a:latin typeface="var(--font-din)"/>
              </a:rPr>
              <a:t>Once we find the best θ</a:t>
            </a:r>
            <a:r>
              <a:rPr lang="en-US" baseline="-25000" dirty="0">
                <a:latin typeface="var(--font-din)"/>
              </a:rPr>
              <a:t>1</a:t>
            </a:r>
            <a:r>
              <a:rPr lang="en-US" dirty="0">
                <a:latin typeface="var(--font-din)"/>
              </a:rPr>
              <a:t> and θ</a:t>
            </a:r>
            <a:r>
              <a:rPr lang="en-US" baseline="-25000" dirty="0">
                <a:latin typeface="var(--font-din)"/>
              </a:rPr>
              <a:t>2</a:t>
            </a:r>
            <a:r>
              <a:rPr lang="en-US" dirty="0">
                <a:latin typeface="var(--font-din)"/>
              </a:rPr>
              <a:t> values, we get the best fit line. So when we are finally using our model for prediction, it will predict the value of y for the input value of x.</a:t>
            </a:r>
          </a:p>
          <a:p>
            <a:pPr fontAlgn="base"/>
            <a:r>
              <a:rPr lang="en-US" b="1" dirty="0">
                <a:latin typeface="var(--font-din)"/>
              </a:rPr>
              <a:t>How to update θ</a:t>
            </a:r>
            <a:r>
              <a:rPr lang="en-US" b="1" baseline="-25000" dirty="0">
                <a:latin typeface="var(--font-din)"/>
              </a:rPr>
              <a:t>1</a:t>
            </a:r>
            <a:r>
              <a:rPr lang="en-US" b="1" dirty="0">
                <a:latin typeface="var(--font-din)"/>
              </a:rPr>
              <a:t> and θ</a:t>
            </a:r>
            <a:r>
              <a:rPr lang="en-US" b="1" baseline="-25000" dirty="0">
                <a:latin typeface="var(--font-din)"/>
              </a:rPr>
              <a:t>2</a:t>
            </a:r>
            <a:r>
              <a:rPr lang="en-US" b="1" dirty="0">
                <a:latin typeface="var(--font-din)"/>
              </a:rPr>
              <a:t> values to get the best fit line ?</a:t>
            </a:r>
            <a:endParaRPr lang="en-US" b="0" i="0" dirty="0">
              <a:effectLst/>
              <a:latin typeface="var(--font-din)"/>
            </a:endParaRPr>
          </a:p>
        </p:txBody>
      </p:sp>
      <p:sp>
        <p:nvSpPr>
          <p:cNvPr id="4" name="Rectangle 3"/>
          <p:cNvSpPr/>
          <p:nvPr/>
        </p:nvSpPr>
        <p:spPr>
          <a:xfrm>
            <a:off x="1097280" y="3263344"/>
            <a:ext cx="10058400" cy="1477328"/>
          </a:xfrm>
          <a:prstGeom prst="rect">
            <a:avLst/>
          </a:prstGeom>
        </p:spPr>
        <p:txBody>
          <a:bodyPr wrap="square">
            <a:spAutoFit/>
          </a:bodyPr>
          <a:lstStyle/>
          <a:p>
            <a:r>
              <a:rPr lang="en-US" b="1" dirty="0">
                <a:latin typeface="urw-din"/>
              </a:rPr>
              <a:t>Cost Function (J):</a:t>
            </a:r>
            <a:r>
              <a:rPr lang="en-US" dirty="0"/>
              <a:t/>
            </a:r>
            <a:br>
              <a:rPr lang="en-US" dirty="0"/>
            </a:br>
            <a:r>
              <a:rPr lang="en-US" dirty="0">
                <a:latin typeface="urw-din"/>
              </a:rPr>
              <a:t>By achieving the best-fit regression line, the model aims to predict y value such that the error difference between predicted value and true value is minimum. So, it is very important to update the θ</a:t>
            </a:r>
            <a:r>
              <a:rPr lang="en-US" baseline="-25000" dirty="0">
                <a:latin typeface="urw-din"/>
              </a:rPr>
              <a:t>1</a:t>
            </a:r>
            <a:r>
              <a:rPr lang="en-US" dirty="0">
                <a:latin typeface="urw-din"/>
              </a:rPr>
              <a:t> and θ</a:t>
            </a:r>
            <a:r>
              <a:rPr lang="en-US" baseline="-25000" dirty="0">
                <a:latin typeface="urw-din"/>
              </a:rPr>
              <a:t>2</a:t>
            </a:r>
            <a:r>
              <a:rPr lang="en-US" dirty="0">
                <a:latin typeface="urw-din"/>
              </a:rPr>
              <a:t> values, to reach the best value that minimize the error between predicted y value (</a:t>
            </a:r>
            <a:r>
              <a:rPr lang="en-US" dirty="0" err="1">
                <a:latin typeface="urw-din"/>
              </a:rPr>
              <a:t>pred</a:t>
            </a:r>
            <a:r>
              <a:rPr lang="en-US" dirty="0">
                <a:latin typeface="urw-din"/>
              </a:rPr>
              <a:t>) and true y value (y).</a:t>
            </a:r>
            <a:endParaRPr lang="en-US" dirty="0"/>
          </a:p>
        </p:txBody>
      </p:sp>
      <p:pic>
        <p:nvPicPr>
          <p:cNvPr id="3074" name="Picture 2" descr="https://media.geeksforgeeks.org/wp-content/uploads/LR-cost-function-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6814" y="5100995"/>
            <a:ext cx="320992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696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 </a:t>
            </a:r>
            <a:r>
              <a:rPr lang="en-US" dirty="0" smtClean="0"/>
              <a:t>Gradient Descent</a:t>
            </a:r>
            <a:endParaRPr lang="en-US" dirty="0"/>
          </a:p>
        </p:txBody>
      </p:sp>
      <p:sp>
        <p:nvSpPr>
          <p:cNvPr id="3" name="Rectangle 2"/>
          <p:cNvSpPr/>
          <p:nvPr/>
        </p:nvSpPr>
        <p:spPr>
          <a:xfrm>
            <a:off x="1097279" y="2226696"/>
            <a:ext cx="10184613" cy="923330"/>
          </a:xfrm>
          <a:prstGeom prst="rect">
            <a:avLst/>
          </a:prstGeom>
        </p:spPr>
        <p:txBody>
          <a:bodyPr wrap="square">
            <a:spAutoFit/>
          </a:bodyPr>
          <a:lstStyle/>
          <a:p>
            <a:r>
              <a:rPr lang="en-US" dirty="0">
                <a:latin typeface="urw-din"/>
              </a:rPr>
              <a:t>To update θ</a:t>
            </a:r>
            <a:r>
              <a:rPr lang="en-US" baseline="-25000" dirty="0">
                <a:latin typeface="urw-din"/>
              </a:rPr>
              <a:t>1</a:t>
            </a:r>
            <a:r>
              <a:rPr lang="en-US" dirty="0">
                <a:latin typeface="urw-din"/>
              </a:rPr>
              <a:t> and θ</a:t>
            </a:r>
            <a:r>
              <a:rPr lang="en-US" baseline="-25000" dirty="0">
                <a:latin typeface="urw-din"/>
              </a:rPr>
              <a:t>2</a:t>
            </a:r>
            <a:r>
              <a:rPr lang="en-US" dirty="0">
                <a:latin typeface="urw-din"/>
              </a:rPr>
              <a:t> values in order to reduce Cost function (minimizing RMSE value) and achieving the best fit line the model uses Gradient Descent. The idea is to start with random θ</a:t>
            </a:r>
            <a:r>
              <a:rPr lang="en-US" baseline="-25000" dirty="0">
                <a:latin typeface="urw-din"/>
              </a:rPr>
              <a:t>1</a:t>
            </a:r>
            <a:r>
              <a:rPr lang="en-US" dirty="0">
                <a:latin typeface="urw-din"/>
              </a:rPr>
              <a:t> and θ</a:t>
            </a:r>
            <a:r>
              <a:rPr lang="en-US" baseline="-25000" dirty="0">
                <a:latin typeface="urw-din"/>
              </a:rPr>
              <a:t>2</a:t>
            </a:r>
            <a:r>
              <a:rPr lang="en-US" dirty="0">
                <a:latin typeface="urw-din"/>
              </a:rPr>
              <a:t> values and then iteratively updating the values, reaching minimum cost.</a:t>
            </a:r>
            <a:endParaRPr lang="en-US" dirty="0"/>
          </a:p>
        </p:txBody>
      </p:sp>
      <p:sp>
        <p:nvSpPr>
          <p:cNvPr id="5" name="AutoShape 4" descr="What is the local minimum and global minimum in machine learning? Why are  these important in machine learning? - Quor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What is the local minimum and global minimum in machine learning? Why are  these important in machine learning? - Quor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4" name="Picture 8" descr="What are Local Minima and Global Minima in Gradient Descent? | i2tutoria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555" y="3150026"/>
            <a:ext cx="5010150" cy="298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792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 Gradient Descent</a:t>
            </a:r>
          </a:p>
        </p:txBody>
      </p:sp>
      <p:pic>
        <p:nvPicPr>
          <p:cNvPr id="5122" name="Picture 2" descr="What is the meaning of First Order Derivative? Well, it tells us a few  things, where the function i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50283"/>
            <a:ext cx="5625492" cy="324717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econd Order Derivative - Study Material for IIT JEE | askIITia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3044" y="2350283"/>
            <a:ext cx="4867275" cy="324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516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 Gradient Descent</a:t>
            </a:r>
          </a:p>
        </p:txBody>
      </p:sp>
      <p:pic>
        <p:nvPicPr>
          <p:cNvPr id="6148" name="Picture 4" descr="https://media.geeksforgeeks.org/wp-content/uploads/big-lear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4565" y="2532692"/>
            <a:ext cx="2286000" cy="199072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media.geeksforgeeks.org/wp-content/uploads/small-learn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1745" y="2556505"/>
            <a:ext cx="2247900" cy="19431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579684" y="4973230"/>
            <a:ext cx="4612160" cy="369332"/>
          </a:xfrm>
          <a:prstGeom prst="rect">
            <a:avLst/>
          </a:prstGeom>
        </p:spPr>
        <p:txBody>
          <a:bodyPr wrap="none">
            <a:spAutoFit/>
          </a:bodyPr>
          <a:lstStyle/>
          <a:p>
            <a:r>
              <a:rPr lang="en-US" dirty="0" smtClean="0"/>
              <a:t>Gradient Descent : Over shoot and Undershoot</a:t>
            </a:r>
            <a:endParaRPr lang="en-US" dirty="0"/>
          </a:p>
        </p:txBody>
      </p:sp>
    </p:spTree>
    <p:extLst>
      <p:ext uri="{BB962C8B-B14F-4D97-AF65-F5344CB8AC3E}">
        <p14:creationId xmlns:p14="http://schemas.microsoft.com/office/powerpoint/2010/main" val="2598288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 Gradient Descent</a:t>
            </a:r>
          </a:p>
        </p:txBody>
      </p:sp>
      <p:pic>
        <p:nvPicPr>
          <p:cNvPr id="3" name="Picture 8" descr="An Introduction to Gradient Descent – mc.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283" y="2473305"/>
            <a:ext cx="5715000" cy="3562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416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Multinomial way</a:t>
            </a:r>
            <a:endParaRPr lang="en-US" dirty="0"/>
          </a:p>
        </p:txBody>
      </p:sp>
      <p:pic>
        <p:nvPicPr>
          <p:cNvPr id="7170" name="Picture 2" descr="Complete Guide On Linear Regression Vs. Polynomial Regression With  Implementation In Python | by Pratik Shukla | Data Driven Investor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372" y="2517819"/>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983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3" name="Rectangle 2"/>
          <p:cNvSpPr/>
          <p:nvPr/>
        </p:nvSpPr>
        <p:spPr>
          <a:xfrm>
            <a:off x="1097279" y="2249080"/>
            <a:ext cx="10184613" cy="1477328"/>
          </a:xfrm>
          <a:prstGeom prst="rect">
            <a:avLst/>
          </a:prstGeom>
        </p:spPr>
        <p:txBody>
          <a:bodyPr wrap="square">
            <a:spAutoFit/>
          </a:bodyPr>
          <a:lstStyle/>
          <a:p>
            <a:r>
              <a:rPr lang="en-US" dirty="0">
                <a:solidFill>
                  <a:srgbClr val="202122"/>
                </a:solidFill>
                <a:latin typeface="Arial" panose="020B0604020202020204" pitchFamily="34" charset="0"/>
              </a:rPr>
              <a:t>In </a:t>
            </a:r>
            <a:r>
              <a:rPr lang="en-US" dirty="0">
                <a:solidFill>
                  <a:srgbClr val="0B0080"/>
                </a:solidFill>
                <a:latin typeface="Arial" panose="020B0604020202020204" pitchFamily="34" charset="0"/>
                <a:hlinkClick r:id="rId2" tooltip="Statistics"/>
              </a:rPr>
              <a:t>statistics</a:t>
            </a:r>
            <a:r>
              <a:rPr lang="en-US" dirty="0">
                <a:solidFill>
                  <a:srgbClr val="202122"/>
                </a:solidFill>
                <a:latin typeface="Arial" panose="020B0604020202020204" pitchFamily="34" charset="0"/>
              </a:rPr>
              <a:t>, the </a:t>
            </a:r>
            <a:r>
              <a:rPr lang="en-US" b="1" dirty="0">
                <a:solidFill>
                  <a:srgbClr val="202122"/>
                </a:solidFill>
                <a:latin typeface="Arial" panose="020B0604020202020204" pitchFamily="34" charset="0"/>
              </a:rPr>
              <a:t>logistic model</a:t>
            </a:r>
            <a:r>
              <a:rPr lang="en-US" dirty="0">
                <a:solidFill>
                  <a:srgbClr val="202122"/>
                </a:solidFill>
                <a:latin typeface="Arial" panose="020B0604020202020204" pitchFamily="34" charset="0"/>
              </a:rPr>
              <a:t> (or </a:t>
            </a:r>
            <a:r>
              <a:rPr lang="en-US" b="1" dirty="0" err="1">
                <a:solidFill>
                  <a:srgbClr val="202122"/>
                </a:solidFill>
                <a:latin typeface="Arial" panose="020B0604020202020204" pitchFamily="34" charset="0"/>
              </a:rPr>
              <a:t>logit</a:t>
            </a:r>
            <a:r>
              <a:rPr lang="en-US" b="1" dirty="0">
                <a:solidFill>
                  <a:srgbClr val="202122"/>
                </a:solidFill>
                <a:latin typeface="Arial" panose="020B0604020202020204" pitchFamily="34" charset="0"/>
              </a:rPr>
              <a:t> model</a:t>
            </a:r>
            <a:r>
              <a:rPr lang="en-US" dirty="0">
                <a:solidFill>
                  <a:srgbClr val="202122"/>
                </a:solidFill>
                <a:latin typeface="Arial" panose="020B0604020202020204" pitchFamily="34" charset="0"/>
              </a:rPr>
              <a:t>) is used to model the probability of a certain class or event existing such as pass/fail, win/lose, alive/dead or healthy/sick. This can be extended to model several classes of events such as determining whether an image contains a cat, dog, lion, etc. Each object being detected in the image would be assigned a probability between 0 and 1, with a sum of one.</a:t>
            </a:r>
            <a:endParaRPr lang="en-US" dirty="0"/>
          </a:p>
        </p:txBody>
      </p:sp>
      <p:pic>
        <p:nvPicPr>
          <p:cNvPr id="9218" name="Picture 2" descr="Understanding Logistic Regression – Equiskil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1146" y="3726408"/>
            <a:ext cx="4390668" cy="2419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789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a:t>
            </a:r>
            <a:r>
              <a:rPr lang="en-US" dirty="0" smtClean="0"/>
              <a:t>Regression vs Linear regression</a:t>
            </a:r>
            <a:endParaRPr lang="en-US" dirty="0"/>
          </a:p>
        </p:txBody>
      </p:sp>
      <p:pic>
        <p:nvPicPr>
          <p:cNvPr id="4" name="Picture 2" descr="Logistic Regression with Python. Logistic regression was once the most… |  by ODSC - Open Data Science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7166" y="2510051"/>
            <a:ext cx="7930606"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296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a:t>
            </a:r>
            <a:r>
              <a:rPr lang="en-US" dirty="0" smtClean="0"/>
              <a:t>Regression : Sigmoid</a:t>
            </a:r>
            <a:endParaRPr lang="en-US" dirty="0"/>
          </a:p>
        </p:txBody>
      </p:sp>
      <p:pic>
        <p:nvPicPr>
          <p:cNvPr id="4" name="Picture 2" descr="A Basic sigmoid function with two parameters (c1 and c2) as commonly...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049754"/>
            <a:ext cx="6322498" cy="4217478"/>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Una manera simple pero efectiva de obtener la Regresión Logística - Juan  Gabriel Gomil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Una manera simple pero efectiva de obtener la Regresión Logística - Juan  Gabriel Gomil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Una manera simple pero efectiva de obtener la Regresión Logística - Juan  Gabriel Gomil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2" descr="Una manera simple pero efectiva de obtener la Regresión Logística - Juan  Gabriel Gomil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43028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a:t>
            </a:r>
            <a:r>
              <a:rPr lang="en-US" dirty="0" smtClean="0"/>
              <a:t>Regression : Sigmoid in action</a:t>
            </a:r>
            <a:endParaRPr lang="en-US" dirty="0"/>
          </a:p>
        </p:txBody>
      </p:sp>
      <p:sp>
        <p:nvSpPr>
          <p:cNvPr id="3" name="AutoShape 2" descr="Una manera simple pero efectiva de obtener la Regresión Logística - Juan  Gabriel Gomil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Una manera simple pero efectiva de obtener la Regresión Logística - Juan  Gabriel Gomil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Una manera simple pero efectiva de obtener la Regresión Logística - Juan  Gabriel Gomil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6" name="Picture 8" descr="Logistic Regression in Machine Learning using Python | Towards Data Scienc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12775" y="2180772"/>
            <a:ext cx="60960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Logistic Regres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5746" y="2552247"/>
            <a:ext cx="5438775"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7417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typical flow for a data science problem</a:t>
            </a:r>
            <a:endParaRPr lang="en-US" dirty="0"/>
          </a:p>
        </p:txBody>
      </p:sp>
      <p:pic>
        <p:nvPicPr>
          <p:cNvPr id="2050" name="Picture 2" descr="Data Analyst v/s Data Science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8331" y="2428664"/>
            <a:ext cx="40195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349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Metrics</a:t>
            </a:r>
            <a:r>
              <a:rPr lang="en-US" dirty="0"/>
              <a:t>: Are we any good</a:t>
            </a:r>
          </a:p>
        </p:txBody>
      </p:sp>
      <p:pic>
        <p:nvPicPr>
          <p:cNvPr id="17414" name="Picture 6" descr="Mean Squared Error: Definition &amp; Examples - Video &amp; Lesson Transcript |  Study.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4261" y="2119086"/>
            <a:ext cx="4953453" cy="3792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910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Metrics</a:t>
            </a:r>
            <a:r>
              <a:rPr lang="en-US" dirty="0"/>
              <a:t>: Are we any good</a:t>
            </a:r>
          </a:p>
        </p:txBody>
      </p:sp>
      <p:pic>
        <p:nvPicPr>
          <p:cNvPr id="17410" name="Picture 2" descr="U01V03 RMSE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9200" y="1995728"/>
            <a:ext cx="5602514" cy="3958545"/>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Tutorial: Understanding Linear Regression and Regression Error Metr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 y="1936649"/>
            <a:ext cx="6462939" cy="4076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089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Metrics: Are we any good</a:t>
            </a:r>
            <a:endParaRPr lang="en-US" dirty="0"/>
          </a:p>
        </p:txBody>
      </p:sp>
      <p:pic>
        <p:nvPicPr>
          <p:cNvPr id="13318" name="Picture 6" descr="Accuracy, Precision, Recall or F1? | by Koo Ping Shung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7004" y="3328534"/>
            <a:ext cx="7239000" cy="16954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465943" y="2163614"/>
            <a:ext cx="3686628" cy="523220"/>
          </a:xfrm>
          <a:prstGeom prst="rect">
            <a:avLst/>
          </a:prstGeom>
          <a:noFill/>
        </p:spPr>
        <p:txBody>
          <a:bodyPr wrap="square" rtlCol="0">
            <a:spAutoFit/>
          </a:bodyPr>
          <a:lstStyle/>
          <a:p>
            <a:r>
              <a:rPr lang="en-US" sz="2800" dirty="0" smtClean="0"/>
              <a:t>Confusion Matrix</a:t>
            </a:r>
            <a:endParaRPr lang="en-US" sz="2800" dirty="0"/>
          </a:p>
        </p:txBody>
      </p:sp>
    </p:spTree>
    <p:extLst>
      <p:ext uri="{BB962C8B-B14F-4D97-AF65-F5344CB8AC3E}">
        <p14:creationId xmlns:p14="http://schemas.microsoft.com/office/powerpoint/2010/main" val="29619719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Metrics: Are we any good</a:t>
            </a:r>
            <a:endParaRPr lang="en-US" dirty="0"/>
          </a:p>
        </p:txBody>
      </p:sp>
      <p:pic>
        <p:nvPicPr>
          <p:cNvPr id="6" name="Picture 5" descr="Confusion Matric(TPR,FPR,FNR,TNR), Precision, Recall, F1-Score | by  Namratesh Shrivastav | Data Driven Investor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79" y="2292122"/>
            <a:ext cx="9831977" cy="357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4389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Metrics: Are we any good</a:t>
            </a:r>
            <a:endParaRPr lang="en-US" dirty="0"/>
          </a:p>
        </p:txBody>
      </p:sp>
      <p:pic>
        <p:nvPicPr>
          <p:cNvPr id="14338" name="Picture 2" descr="Precision and Recall in Social Liste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48116"/>
            <a:ext cx="9554483" cy="347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4102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Metrics: Are we any good</a:t>
            </a:r>
          </a:p>
        </p:txBody>
      </p:sp>
      <p:pic>
        <p:nvPicPr>
          <p:cNvPr id="16386" name="Picture 2" descr="What's the deal with Accuracy, Precision, Recall and F1? | by Christopher  Riggio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1747" y="2202941"/>
            <a:ext cx="7058025" cy="178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2860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Metrics: Are we any good</a:t>
            </a:r>
          </a:p>
        </p:txBody>
      </p:sp>
      <p:pic>
        <p:nvPicPr>
          <p:cNvPr id="3" name="Picture 4" descr="Evaluation Metrics for Machine Learning Models | by Bhajandeep Singh |  Heartbe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576" y="1912657"/>
            <a:ext cx="5943600" cy="432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542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Day 3</a:t>
            </a:r>
            <a:endParaRPr lang="en-US" sz="4800" dirty="0"/>
          </a:p>
        </p:txBody>
      </p:sp>
      <p:sp>
        <p:nvSpPr>
          <p:cNvPr id="3" name="Subtitle 2"/>
          <p:cNvSpPr>
            <a:spLocks noGrp="1"/>
          </p:cNvSpPr>
          <p:nvPr>
            <p:ph type="subTitle" idx="1"/>
          </p:nvPr>
        </p:nvSpPr>
        <p:spPr/>
        <p:txBody>
          <a:bodyPr/>
          <a:lstStyle/>
          <a:p>
            <a:r>
              <a:rPr lang="en-US" dirty="0" smtClean="0"/>
              <a:t>Tree algorithm</a:t>
            </a:r>
            <a:endParaRPr lang="en-US" dirty="0"/>
          </a:p>
        </p:txBody>
      </p:sp>
    </p:spTree>
    <p:extLst>
      <p:ext uri="{BB962C8B-B14F-4D97-AF65-F5344CB8AC3E}">
        <p14:creationId xmlns:p14="http://schemas.microsoft.com/office/powerpoint/2010/main" val="4049964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 Methods : Decision tree</a:t>
            </a:r>
            <a:endParaRPr lang="en-US" dirty="0"/>
          </a:p>
        </p:txBody>
      </p:sp>
      <p:pic>
        <p:nvPicPr>
          <p:cNvPr id="20482" name="Picture 2" descr="Decision Tree Classification in Python - DataCa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6709" y="2416628"/>
            <a:ext cx="5153025"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7661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 Methods : Decision tree</a:t>
            </a:r>
            <a:endParaRPr lang="en-US" dirty="0"/>
          </a:p>
        </p:txBody>
      </p:sp>
      <p:pic>
        <p:nvPicPr>
          <p:cNvPr id="22530" name="Picture 2" descr="How to Build Decision Tree for Classification - (Step by Step Using Entropy  and Gain) - The Genius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718" y="2015899"/>
            <a:ext cx="4634140" cy="39594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Decision_Tre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402" y="2096403"/>
            <a:ext cx="5069569" cy="3798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8296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Buzzword explained</a:t>
            </a:r>
            <a:endParaRPr lang="en-US" dirty="0"/>
          </a:p>
        </p:txBody>
      </p:sp>
      <p:sp>
        <p:nvSpPr>
          <p:cNvPr id="4" name="TextBox 3"/>
          <p:cNvSpPr txBox="1"/>
          <p:nvPr/>
        </p:nvSpPr>
        <p:spPr>
          <a:xfrm>
            <a:off x="1020007" y="2240924"/>
            <a:ext cx="10212946" cy="1754326"/>
          </a:xfrm>
          <a:prstGeom prst="rect">
            <a:avLst/>
          </a:prstGeom>
          <a:noFill/>
        </p:spPr>
        <p:txBody>
          <a:bodyPr wrap="square" rtlCol="0">
            <a:spAutoFit/>
          </a:bodyPr>
          <a:lstStyle/>
          <a:p>
            <a:pPr marL="342900" indent="-342900">
              <a:buFont typeface="+mj-lt"/>
              <a:buAutoNum type="arabicPeriod"/>
            </a:pPr>
            <a:r>
              <a:rPr lang="en-US" b="1" dirty="0" smtClean="0"/>
              <a:t>AI : </a:t>
            </a:r>
            <a:r>
              <a:rPr lang="en-US" b="1" dirty="0"/>
              <a:t>AI</a:t>
            </a:r>
            <a:r>
              <a:rPr lang="en-US" dirty="0"/>
              <a:t> is an umbrella discipline that covers everything related to making machines </a:t>
            </a:r>
            <a:r>
              <a:rPr lang="en-US" dirty="0" smtClean="0"/>
              <a:t>smarter</a:t>
            </a:r>
            <a:endParaRPr lang="en-US" dirty="0"/>
          </a:p>
          <a:p>
            <a:pPr marL="342900" indent="-342900">
              <a:buFont typeface="+mj-lt"/>
              <a:buAutoNum type="arabicPeriod"/>
            </a:pPr>
            <a:r>
              <a:rPr lang="en-US" b="1" dirty="0" smtClean="0"/>
              <a:t>ML : </a:t>
            </a:r>
            <a:r>
              <a:rPr lang="en-US" dirty="0"/>
              <a:t>The intention of ML is to enable machines to learn by themselves using the provided data and make accurate </a:t>
            </a:r>
            <a:r>
              <a:rPr lang="en-US" dirty="0" smtClean="0"/>
              <a:t>predictions.ML </a:t>
            </a:r>
            <a:r>
              <a:rPr lang="en-US" dirty="0"/>
              <a:t>is a subset of artificial intelligence; in fact, it’s simply a technique for realizing </a:t>
            </a:r>
            <a:r>
              <a:rPr lang="en-US" dirty="0" smtClean="0"/>
              <a:t>AI.</a:t>
            </a:r>
          </a:p>
          <a:p>
            <a:pPr marL="342900" indent="-342900">
              <a:buFont typeface="+mj-lt"/>
              <a:buAutoNum type="arabicPeriod"/>
            </a:pPr>
            <a:r>
              <a:rPr lang="en-US" b="1" dirty="0" smtClean="0"/>
              <a:t>DL: </a:t>
            </a:r>
            <a:r>
              <a:rPr lang="en-US" b="1" i="1" dirty="0" smtClean="0"/>
              <a:t> </a:t>
            </a:r>
            <a:r>
              <a:rPr lang="en-US" dirty="0"/>
              <a:t>D</a:t>
            </a:r>
            <a:r>
              <a:rPr lang="en-US" dirty="0" smtClean="0"/>
              <a:t>eep </a:t>
            </a:r>
            <a:r>
              <a:rPr lang="en-US" dirty="0"/>
              <a:t>learning is a subset of ML; in fact, it’s simply a technique for realizing machine </a:t>
            </a:r>
            <a:r>
              <a:rPr lang="en-US" dirty="0" err="1" smtClean="0"/>
              <a:t>learning.DL</a:t>
            </a:r>
            <a:r>
              <a:rPr lang="en-US" dirty="0" smtClean="0"/>
              <a:t> </a:t>
            </a:r>
            <a:r>
              <a:rPr lang="en-US" dirty="0"/>
              <a:t>algorithms are roughly inspired by the information processing patterns found in the human brain.</a:t>
            </a:r>
            <a:endParaRPr lang="en-US" b="1" dirty="0"/>
          </a:p>
        </p:txBody>
      </p:sp>
      <p:pic>
        <p:nvPicPr>
          <p:cNvPr id="3074"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6717" y="3995250"/>
            <a:ext cx="3819525" cy="2266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4562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 Methods : Decision tree</a:t>
            </a:r>
            <a:endParaRPr lang="en-US" dirty="0"/>
          </a:p>
        </p:txBody>
      </p:sp>
      <p:pic>
        <p:nvPicPr>
          <p:cNvPr id="21506" name="Picture 2" descr="Decision T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1" y="2258784"/>
            <a:ext cx="5998482" cy="3491251"/>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Decision Tree Intuition: From Concept to Application - Velocity Business  Solutions Limi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363" y="2036052"/>
            <a:ext cx="5821951" cy="3713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4611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 Methods : Decision tree</a:t>
            </a:r>
            <a:endParaRPr lang="en-US" dirty="0"/>
          </a:p>
        </p:txBody>
      </p:sp>
      <p:pic>
        <p:nvPicPr>
          <p:cNvPr id="23554" name="Picture 2" descr="My Pet Projects: Constructing Decision Tree using W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2080" y="2679019"/>
            <a:ext cx="8500834" cy="2125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1777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 Methods : Random Forest</a:t>
            </a:r>
            <a:endParaRPr lang="en-US" dirty="0"/>
          </a:p>
        </p:txBody>
      </p:sp>
      <p:pic>
        <p:nvPicPr>
          <p:cNvPr id="24578" name="Picture 2" descr="How Random Forest Algorithm Works in Machine Learning | Sync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5886" y="2420203"/>
            <a:ext cx="7643249" cy="329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7685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 Methods : Random Forest Ensemble</a:t>
            </a:r>
            <a:endParaRPr lang="en-US" dirty="0"/>
          </a:p>
        </p:txBody>
      </p:sp>
      <p:pic>
        <p:nvPicPr>
          <p:cNvPr id="25602" name="Picture 2" descr="https://media.geeksforgeeks.org/wp-content/uploads/20190510110257/Screenshot-18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657" y="1871057"/>
            <a:ext cx="5537200" cy="4218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0043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 Methods : Random Forest Voting</a:t>
            </a:r>
            <a:endParaRPr lang="en-US" dirty="0"/>
          </a:p>
        </p:txBody>
      </p:sp>
      <p:pic>
        <p:nvPicPr>
          <p:cNvPr id="26628" name="Picture 4" descr="Exploring Random Forest Internal Knowledge and Converting the Model to  Table Form - Spot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0893" y="2258297"/>
            <a:ext cx="6309619" cy="364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0434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4365" y="663974"/>
            <a:ext cx="7741921" cy="1013876"/>
          </a:xfrm>
        </p:spPr>
        <p:txBody>
          <a:bodyPr>
            <a:normAutofit fontScale="90000"/>
          </a:bodyPr>
          <a:lstStyle/>
          <a:p>
            <a:r>
              <a:rPr lang="en-US" dirty="0" smtClean="0"/>
              <a:t>Tree Methods : Random Forest Averaging</a:t>
            </a:r>
            <a:endParaRPr lang="en-US" dirty="0"/>
          </a:p>
        </p:txBody>
      </p:sp>
      <p:pic>
        <p:nvPicPr>
          <p:cNvPr id="28674" name="Picture 2" descr="Random Forest Regression. In this blog we'll try to understand… | by Afroz  Chakure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6891" y="1895564"/>
            <a:ext cx="6419396" cy="427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3928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 Methods : Random Forest Churn/Ada Boost</a:t>
            </a:r>
            <a:endParaRPr lang="en-US" dirty="0"/>
          </a:p>
        </p:txBody>
      </p:sp>
      <p:pic>
        <p:nvPicPr>
          <p:cNvPr id="26626" name="Picture 2" descr="Random Forest for churn prediction - Scala Machine Learning Proj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827" y="2624070"/>
            <a:ext cx="4603658" cy="2849451"/>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descr="The Ultimate Guide to AdaBoost, random forests and XGBoost | by Julia  Nikulski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480" y="2624070"/>
            <a:ext cx="5433856"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9004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Day 4</a:t>
            </a:r>
            <a:endParaRPr lang="en-US" sz="4800" dirty="0"/>
          </a:p>
        </p:txBody>
      </p:sp>
      <p:sp>
        <p:nvSpPr>
          <p:cNvPr id="3" name="Subtitle 2"/>
          <p:cNvSpPr>
            <a:spLocks noGrp="1"/>
          </p:cNvSpPr>
          <p:nvPr>
            <p:ph type="subTitle" idx="1"/>
          </p:nvPr>
        </p:nvSpPr>
        <p:spPr/>
        <p:txBody>
          <a:bodyPr/>
          <a:lstStyle/>
          <a:p>
            <a:r>
              <a:rPr lang="en-US" dirty="0" smtClean="0"/>
              <a:t>SVM and KNN</a:t>
            </a:r>
            <a:endParaRPr lang="en-US" dirty="0"/>
          </a:p>
        </p:txBody>
      </p:sp>
    </p:spTree>
    <p:extLst>
      <p:ext uri="{BB962C8B-B14F-4D97-AF65-F5344CB8AC3E}">
        <p14:creationId xmlns:p14="http://schemas.microsoft.com/office/powerpoint/2010/main" val="30505876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KNN : K Nearest Neighbor</a:t>
            </a:r>
            <a:endParaRPr lang="en-US" dirty="0"/>
          </a:p>
        </p:txBody>
      </p:sp>
      <p:pic>
        <p:nvPicPr>
          <p:cNvPr id="30722" name="Picture 2" descr="scenario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3093276"/>
            <a:ext cx="5715000" cy="2505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5466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KNN</a:t>
            </a:r>
            <a:endParaRPr lang="en-US" dirty="0"/>
          </a:p>
        </p:txBody>
      </p:sp>
      <p:pic>
        <p:nvPicPr>
          <p:cNvPr id="29698" name="Picture 2" descr="knn, k nearest neighb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251" y="2061268"/>
            <a:ext cx="4120211" cy="3721482"/>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Day 3 — K-Nearest Neighbors and Bias–Variance Tradeoff | by Tzu-Chi Lin |  30 days of Machine Learning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3649" y="2470734"/>
            <a:ext cx="401955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299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a:t>
            </a:r>
            <a:endParaRPr lang="en-US" dirty="0"/>
          </a:p>
        </p:txBody>
      </p:sp>
      <p:sp>
        <p:nvSpPr>
          <p:cNvPr id="3" name="Rectangle 2"/>
          <p:cNvSpPr/>
          <p:nvPr/>
        </p:nvSpPr>
        <p:spPr>
          <a:xfrm>
            <a:off x="1097280" y="2075319"/>
            <a:ext cx="10058400" cy="3139321"/>
          </a:xfrm>
          <a:prstGeom prst="rect">
            <a:avLst/>
          </a:prstGeom>
        </p:spPr>
        <p:txBody>
          <a:bodyPr wrap="square">
            <a:spAutoFit/>
          </a:bodyPr>
          <a:lstStyle/>
          <a:p>
            <a:r>
              <a:rPr lang="en-US" b="1" dirty="0">
                <a:solidFill>
                  <a:srgbClr val="222222"/>
                </a:solidFill>
              </a:rPr>
              <a:t>Statistics</a:t>
            </a:r>
            <a:r>
              <a:rPr lang="en-US" dirty="0">
                <a:solidFill>
                  <a:srgbClr val="222222"/>
                </a:solidFill>
              </a:rPr>
              <a:t> is used to process complex problems in the real world so that </a:t>
            </a:r>
            <a:r>
              <a:rPr lang="en-US" b="1" dirty="0">
                <a:solidFill>
                  <a:srgbClr val="222222"/>
                </a:solidFill>
              </a:rPr>
              <a:t>Data Scientists</a:t>
            </a:r>
            <a:r>
              <a:rPr lang="en-US" dirty="0">
                <a:solidFill>
                  <a:srgbClr val="222222"/>
                </a:solidFill>
              </a:rPr>
              <a:t> and Analysts can look for meaningful trends and changes in </a:t>
            </a:r>
            <a:r>
              <a:rPr lang="en-US" b="1" dirty="0">
                <a:solidFill>
                  <a:srgbClr val="222222"/>
                </a:solidFill>
              </a:rPr>
              <a:t>Data</a:t>
            </a:r>
            <a:r>
              <a:rPr lang="en-US" dirty="0">
                <a:solidFill>
                  <a:srgbClr val="222222"/>
                </a:solidFill>
              </a:rPr>
              <a:t>. In simple words, </a:t>
            </a:r>
            <a:r>
              <a:rPr lang="en-US" b="1" dirty="0">
                <a:solidFill>
                  <a:srgbClr val="222222"/>
                </a:solidFill>
              </a:rPr>
              <a:t>Statistics</a:t>
            </a:r>
            <a:r>
              <a:rPr lang="en-US" dirty="0">
                <a:solidFill>
                  <a:srgbClr val="222222"/>
                </a:solidFill>
              </a:rPr>
              <a:t> can be used to derive meaningful insights from </a:t>
            </a:r>
            <a:r>
              <a:rPr lang="en-US" b="1" dirty="0">
                <a:solidFill>
                  <a:srgbClr val="222222"/>
                </a:solidFill>
              </a:rPr>
              <a:t>data</a:t>
            </a:r>
            <a:r>
              <a:rPr lang="en-US" dirty="0">
                <a:solidFill>
                  <a:srgbClr val="222222"/>
                </a:solidFill>
              </a:rPr>
              <a:t> by performing mathematical computations on it</a:t>
            </a:r>
            <a:r>
              <a:rPr lang="en-US" dirty="0" smtClean="0">
                <a:solidFill>
                  <a:srgbClr val="222222"/>
                </a:solidFill>
              </a:rPr>
              <a:t>.</a:t>
            </a:r>
          </a:p>
          <a:p>
            <a:endParaRPr lang="en-US" dirty="0">
              <a:solidFill>
                <a:srgbClr val="222222"/>
              </a:solidFill>
            </a:endParaRPr>
          </a:p>
          <a:p>
            <a:r>
              <a:rPr lang="en-US" b="1" dirty="0"/>
              <a:t>Linear algebra</a:t>
            </a:r>
            <a:r>
              <a:rPr lang="en-US" dirty="0"/>
              <a:t> is the branch of mathematics concerning </a:t>
            </a:r>
            <a:r>
              <a:rPr lang="en-US" b="1" dirty="0"/>
              <a:t>linear</a:t>
            </a:r>
            <a:r>
              <a:rPr lang="en-US" dirty="0"/>
              <a:t> equations such as: </a:t>
            </a:r>
            <a:r>
              <a:rPr lang="en-US" b="1" dirty="0"/>
              <a:t>linear</a:t>
            </a:r>
            <a:r>
              <a:rPr lang="en-US" dirty="0"/>
              <a:t> maps such as: and their representations in vector spaces and through matrices. </a:t>
            </a:r>
            <a:r>
              <a:rPr lang="en-US" b="1" dirty="0"/>
              <a:t>Linear algebra</a:t>
            </a:r>
            <a:r>
              <a:rPr lang="en-US" dirty="0"/>
              <a:t> is central to almost all areas of mathematics</a:t>
            </a:r>
            <a:r>
              <a:rPr lang="en-US" dirty="0" smtClean="0"/>
              <a:t>.</a:t>
            </a:r>
          </a:p>
          <a:p>
            <a:endParaRPr lang="en-US" dirty="0"/>
          </a:p>
          <a:p>
            <a:r>
              <a:rPr lang="en-US" dirty="0"/>
              <a:t>In </a:t>
            </a:r>
            <a:r>
              <a:rPr lang="en-US" b="1" dirty="0"/>
              <a:t>math</a:t>
            </a:r>
            <a:r>
              <a:rPr lang="en-US" dirty="0"/>
              <a:t>, a </a:t>
            </a:r>
            <a:r>
              <a:rPr lang="en-US" b="1" dirty="0"/>
              <a:t>graph</a:t>
            </a:r>
            <a:r>
              <a:rPr lang="en-US" dirty="0"/>
              <a:t> can be defined as a pictorial representation or a diagram that represents data or values in an organized manner. The points on the </a:t>
            </a:r>
            <a:r>
              <a:rPr lang="en-US" b="1" dirty="0"/>
              <a:t>graph</a:t>
            </a:r>
            <a:r>
              <a:rPr lang="en-US" dirty="0"/>
              <a:t> often represent the relationship between two or more things.</a:t>
            </a:r>
          </a:p>
        </p:txBody>
      </p:sp>
    </p:spTree>
    <p:extLst>
      <p:ext uri="{BB962C8B-B14F-4D97-AF65-F5344CB8AC3E}">
        <p14:creationId xmlns:p14="http://schemas.microsoft.com/office/powerpoint/2010/main" val="17158756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Choose K</a:t>
            </a:r>
            <a:endParaRPr lang="en-US" dirty="0"/>
          </a:p>
        </p:txBody>
      </p:sp>
      <p:sp>
        <p:nvSpPr>
          <p:cNvPr id="4" name="AutoShape 2" descr="Clustering: K-Means and K-Nearest Neighbor | Luke Lushu Li's Blog"/>
          <p:cNvSpPr>
            <a:spLocks noChangeAspect="1" noChangeArrowheads="1"/>
          </p:cNvSpPr>
          <p:nvPr/>
        </p:nvSpPr>
        <p:spPr bwMode="auto">
          <a:xfrm>
            <a:off x="155575" y="-822325"/>
            <a:ext cx="230505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748" name="Picture 4" descr="30 Questions to test a data scientist on K-Nearest Neighbors (kN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169978"/>
            <a:ext cx="7667625" cy="3562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3232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SVM : Support Vector Machine</a:t>
            </a:r>
            <a:endParaRPr lang="en-US" dirty="0"/>
          </a:p>
        </p:txBody>
      </p:sp>
      <p:pic>
        <p:nvPicPr>
          <p:cNvPr id="32774" name="Picture 6" descr="Understanding the Mathematics behind Support Vector Machines | by Nikita  Sharma | Heartbe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061" y="2399619"/>
            <a:ext cx="7972425" cy="3336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4236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SVM : Support Vector Machine</a:t>
            </a:r>
            <a:endParaRPr lang="en-US" dirty="0"/>
          </a:p>
        </p:txBody>
      </p:sp>
      <p:pic>
        <p:nvPicPr>
          <p:cNvPr id="35844" name="Picture 4" descr="Chapter 13 Support Vector Machine | Machine Learning with 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189" y="2060348"/>
            <a:ext cx="7512184" cy="4225191"/>
          </a:xfrm>
          <a:prstGeom prst="rect">
            <a:avLst/>
          </a:prstGeom>
          <a:noFill/>
          <a:extLst>
            <a:ext uri="{909E8E84-426E-40DD-AFC4-6F175D3DCCD1}">
              <a14:hiddenFill xmlns:a14="http://schemas.microsoft.com/office/drawing/2010/main">
                <a:solidFill>
                  <a:srgbClr val="FFFFFF"/>
                </a:solidFill>
              </a14:hiddenFill>
            </a:ext>
          </a:extLst>
        </p:spPr>
      </p:pic>
      <p:pic>
        <p:nvPicPr>
          <p:cNvPr id="35846" name="Picture 6" descr="Lecture 9 Support Vector Machines - ppt video online 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2013" y="2060348"/>
            <a:ext cx="4769987" cy="3577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8257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SVM : Support Vector Machine</a:t>
            </a:r>
            <a:endParaRPr lang="en-US" dirty="0"/>
          </a:p>
        </p:txBody>
      </p:sp>
      <p:pic>
        <p:nvPicPr>
          <p:cNvPr id="4" name="Picture 2" descr="Math behind SVM(Support Vector Machine) | by MLMath.io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146" y="2195291"/>
            <a:ext cx="6651626" cy="3590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2749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SVM : Support Vector Machine</a:t>
            </a:r>
            <a:endParaRPr lang="en-US" dirty="0"/>
          </a:p>
        </p:txBody>
      </p:sp>
      <p:pic>
        <p:nvPicPr>
          <p:cNvPr id="4" name="Picture 4" descr="Support Vector Machine (SVM) Algorithm - Javatpoint in 2020 | Machine  learning tutorial, Supportive, Learning sup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118" y="2394857"/>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8976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SVM : Support Vector Machine</a:t>
            </a:r>
            <a:endParaRPr lang="en-US" dirty="0"/>
          </a:p>
        </p:txBody>
      </p:sp>
      <p:pic>
        <p:nvPicPr>
          <p:cNvPr id="37890" name="Picture 2" descr="Linear SVM vs Nonlinear SVM high dimensional data - Stack Over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602" y="2238829"/>
            <a:ext cx="6927397" cy="3477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4249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SVM : Support Vector Machine</a:t>
            </a:r>
            <a:endParaRPr lang="en-US" dirty="0"/>
          </a:p>
        </p:txBody>
      </p:sp>
      <p:pic>
        <p:nvPicPr>
          <p:cNvPr id="36866" name="Picture 2" descr="Understanding Support Vector Machines: A Primer - Machine Learning in A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7975" y="2241323"/>
            <a:ext cx="3733800" cy="3562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0930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SVM : Support Vector Machine : Kernel</a:t>
            </a:r>
            <a:endParaRPr lang="en-US" dirty="0"/>
          </a:p>
        </p:txBody>
      </p:sp>
      <p:pic>
        <p:nvPicPr>
          <p:cNvPr id="4" name="Picture 2" descr="Support Vector Machines with the mlr package | R-blogg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231" y="2002972"/>
            <a:ext cx="5562600"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0256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SVM : Support Vector Machine :Kernel</a:t>
            </a:r>
            <a:endParaRPr lang="en-US" dirty="0"/>
          </a:p>
        </p:txBody>
      </p:sp>
      <p:pic>
        <p:nvPicPr>
          <p:cNvPr id="38918" name="Picture 6" descr="Support Vector Machines with the mlr package | R-blogg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575" y="1905454"/>
            <a:ext cx="5838825" cy="4320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2894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Support Vector Machine :Kernel</a:t>
            </a:r>
          </a:p>
        </p:txBody>
      </p:sp>
      <p:pic>
        <p:nvPicPr>
          <p:cNvPr id="4" name="Picture 8" descr="XOR problem. Kernel function is a 2-D polynomial. The nonlinear...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718" y="2083934"/>
            <a:ext cx="6651625" cy="4076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508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101</a:t>
            </a:r>
            <a:endParaRPr lang="en-US" dirty="0"/>
          </a:p>
        </p:txBody>
      </p:sp>
      <p:sp>
        <p:nvSpPr>
          <p:cNvPr id="7" name="Rectangle 6"/>
          <p:cNvSpPr/>
          <p:nvPr/>
        </p:nvSpPr>
        <p:spPr>
          <a:xfrm>
            <a:off x="1097280" y="3149966"/>
            <a:ext cx="10058400" cy="923330"/>
          </a:xfrm>
          <a:prstGeom prst="rect">
            <a:avLst/>
          </a:prstGeom>
        </p:spPr>
        <p:txBody>
          <a:bodyPr wrap="square">
            <a:spAutoFit/>
          </a:bodyPr>
          <a:lstStyle/>
          <a:p>
            <a:r>
              <a:rPr lang="en-US" smtClean="0">
                <a:solidFill>
                  <a:srgbClr val="000000"/>
                </a:solidFill>
                <a:latin typeface="Arial" panose="020B0604020202020204" pitchFamily="34" charset="0"/>
              </a:rPr>
              <a:t>Arithmetic Median is a positional average and refers to the middle value in a distribution. It divides the series into two halves by first arranging the items in ascending or descending order of magnitude and then locating the middle value</a:t>
            </a:r>
            <a:endParaRPr lang="en-US" dirty="0"/>
          </a:p>
        </p:txBody>
      </p:sp>
      <p:sp>
        <p:nvSpPr>
          <p:cNvPr id="8" name="Rectangle 7"/>
          <p:cNvSpPr/>
          <p:nvPr/>
        </p:nvSpPr>
        <p:spPr>
          <a:xfrm>
            <a:off x="1097280" y="1887132"/>
            <a:ext cx="10058400" cy="923330"/>
          </a:xfrm>
          <a:prstGeom prst="rect">
            <a:avLst/>
          </a:prstGeom>
        </p:spPr>
        <p:txBody>
          <a:bodyPr wrap="square">
            <a:spAutoFit/>
          </a:bodyPr>
          <a:lstStyle/>
          <a:p>
            <a:r>
              <a:rPr lang="en-US" dirty="0">
                <a:solidFill>
                  <a:srgbClr val="000000"/>
                </a:solidFill>
                <a:latin typeface="Arial" panose="020B0604020202020204" pitchFamily="34" charset="0"/>
              </a:rPr>
              <a:t>Arithmetic Mean in the most common and easily understood measure of central tendency. We can define mean as the value obtained by dividing the sum of measurements with the number of measurements contained in the data set</a:t>
            </a:r>
            <a:endParaRPr lang="en-US" dirty="0"/>
          </a:p>
        </p:txBody>
      </p:sp>
      <p:sp>
        <p:nvSpPr>
          <p:cNvPr id="9" name="Rectangle 8"/>
          <p:cNvSpPr/>
          <p:nvPr/>
        </p:nvSpPr>
        <p:spPr>
          <a:xfrm>
            <a:off x="1097280" y="4412800"/>
            <a:ext cx="10058400" cy="646331"/>
          </a:xfrm>
          <a:prstGeom prst="rect">
            <a:avLst/>
          </a:prstGeom>
        </p:spPr>
        <p:txBody>
          <a:bodyPr wrap="square">
            <a:spAutoFit/>
          </a:bodyPr>
          <a:lstStyle/>
          <a:p>
            <a:r>
              <a:rPr lang="en-US" dirty="0">
                <a:solidFill>
                  <a:srgbClr val="000000"/>
                </a:solidFill>
                <a:latin typeface="Arial" panose="020B0604020202020204" pitchFamily="34" charset="0"/>
              </a:rPr>
              <a:t>Arithmetic Mode refers to the most frequently occurring value in the data set. In other words, modal value has the highest frequency associated with it.</a:t>
            </a:r>
            <a:endParaRPr lang="en-US" dirty="0"/>
          </a:p>
        </p:txBody>
      </p:sp>
      <p:sp>
        <p:nvSpPr>
          <p:cNvPr id="10" name="Rectangle 9"/>
          <p:cNvSpPr/>
          <p:nvPr/>
        </p:nvSpPr>
        <p:spPr>
          <a:xfrm>
            <a:off x="1097280" y="5282364"/>
            <a:ext cx="10058400" cy="646331"/>
          </a:xfrm>
          <a:prstGeom prst="rect">
            <a:avLst/>
          </a:prstGeom>
        </p:spPr>
        <p:txBody>
          <a:bodyPr wrap="square">
            <a:spAutoFit/>
          </a:bodyPr>
          <a:lstStyle/>
          <a:p>
            <a:r>
              <a:rPr lang="en-US" dirty="0">
                <a:solidFill>
                  <a:srgbClr val="000000"/>
                </a:solidFill>
                <a:latin typeface="Arial" panose="020B0604020202020204" pitchFamily="34" charset="0"/>
              </a:rPr>
              <a:t>The </a:t>
            </a:r>
            <a:r>
              <a:rPr lang="en-US" b="1" dirty="0">
                <a:solidFill>
                  <a:srgbClr val="000000"/>
                </a:solidFill>
                <a:latin typeface="Arial" panose="020B0604020202020204" pitchFamily="34" charset="0"/>
              </a:rPr>
              <a:t>Arithmetic Range</a:t>
            </a:r>
            <a:r>
              <a:rPr lang="en-US" dirty="0">
                <a:solidFill>
                  <a:srgbClr val="000000"/>
                </a:solidFill>
                <a:latin typeface="Arial" panose="020B0604020202020204" pitchFamily="34" charset="0"/>
              </a:rPr>
              <a:t> of a set of data is the difference between the highest and lowest values in the set.</a:t>
            </a:r>
            <a:endParaRPr lang="en-US" dirty="0"/>
          </a:p>
        </p:txBody>
      </p:sp>
    </p:spTree>
    <p:extLst>
      <p:ext uri="{BB962C8B-B14F-4D97-AF65-F5344CB8AC3E}">
        <p14:creationId xmlns:p14="http://schemas.microsoft.com/office/powerpoint/2010/main" val="54493668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Support Vector Machine </a:t>
            </a:r>
            <a:r>
              <a:rPr lang="en-US" dirty="0" smtClean="0"/>
              <a:t>:Grid Search</a:t>
            </a:r>
            <a:endParaRPr lang="en-US" dirty="0"/>
          </a:p>
        </p:txBody>
      </p:sp>
      <p:pic>
        <p:nvPicPr>
          <p:cNvPr id="40962" name="Picture 2" descr="Optimizing the parameters of a SVM applied to the Iris data set — MetaOpt  0.1.0 documen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944916"/>
            <a:ext cx="5050971" cy="3788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8808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Day 5</a:t>
            </a:r>
            <a:endParaRPr lang="en-US" sz="4800" dirty="0"/>
          </a:p>
        </p:txBody>
      </p:sp>
      <p:sp>
        <p:nvSpPr>
          <p:cNvPr id="3" name="Subtitle 2"/>
          <p:cNvSpPr>
            <a:spLocks noGrp="1"/>
          </p:cNvSpPr>
          <p:nvPr>
            <p:ph type="subTitle" idx="1"/>
          </p:nvPr>
        </p:nvSpPr>
        <p:spPr/>
        <p:txBody>
          <a:bodyPr/>
          <a:lstStyle/>
          <a:p>
            <a:r>
              <a:rPr lang="en-US" dirty="0" smtClean="0"/>
              <a:t>Unsupervised : K- Means</a:t>
            </a:r>
            <a:endParaRPr lang="en-US" dirty="0"/>
          </a:p>
        </p:txBody>
      </p:sp>
    </p:spTree>
    <p:extLst>
      <p:ext uri="{BB962C8B-B14F-4D97-AF65-F5344CB8AC3E}">
        <p14:creationId xmlns:p14="http://schemas.microsoft.com/office/powerpoint/2010/main" val="21073614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 Means</a:t>
            </a:r>
            <a:endParaRPr lang="en-US" dirty="0"/>
          </a:p>
        </p:txBody>
      </p:sp>
      <p:sp>
        <p:nvSpPr>
          <p:cNvPr id="4" name="Rectangle 3"/>
          <p:cNvSpPr/>
          <p:nvPr/>
        </p:nvSpPr>
        <p:spPr>
          <a:xfrm>
            <a:off x="1097280" y="2286897"/>
            <a:ext cx="10369006" cy="2862322"/>
          </a:xfrm>
          <a:prstGeom prst="rect">
            <a:avLst/>
          </a:prstGeom>
        </p:spPr>
        <p:txBody>
          <a:bodyPr wrap="square">
            <a:spAutoFit/>
          </a:bodyPr>
          <a:lstStyle/>
          <a:p>
            <a:pPr fontAlgn="base"/>
            <a:r>
              <a:rPr lang="en-US" dirty="0">
                <a:latin typeface="var(--font-din)"/>
              </a:rPr>
              <a:t> The algorithm will categorize the items into k groups of similarity. To calculate that similarity, we will use the </a:t>
            </a:r>
            <a:r>
              <a:rPr lang="en-US" dirty="0" smtClean="0">
                <a:latin typeface="var(--font-din)"/>
              </a:rPr>
              <a:t>Euclidean </a:t>
            </a:r>
            <a:r>
              <a:rPr lang="en-US" dirty="0">
                <a:latin typeface="var(--font-din)"/>
              </a:rPr>
              <a:t>distance as measurement</a:t>
            </a:r>
            <a:r>
              <a:rPr lang="en-US" dirty="0" smtClean="0">
                <a:latin typeface="var(--font-din)"/>
              </a:rPr>
              <a:t>.</a:t>
            </a:r>
          </a:p>
          <a:p>
            <a:pPr fontAlgn="base"/>
            <a:endParaRPr lang="en-US" dirty="0">
              <a:latin typeface="var(--font-din)"/>
            </a:endParaRPr>
          </a:p>
          <a:p>
            <a:pPr fontAlgn="base"/>
            <a:r>
              <a:rPr lang="en-US" dirty="0">
                <a:latin typeface="var(--font-din)"/>
              </a:rPr>
              <a:t>The algorithm works as follows:</a:t>
            </a:r>
          </a:p>
          <a:p>
            <a:pPr fontAlgn="base">
              <a:buFont typeface="+mj-lt"/>
              <a:buAutoNum type="arabicPeriod"/>
            </a:pPr>
            <a:r>
              <a:rPr lang="en-US" dirty="0">
                <a:latin typeface="var(--font-din)"/>
              </a:rPr>
              <a:t>First we initialize k points, called means, randomly</a:t>
            </a:r>
            <a:r>
              <a:rPr lang="en-US" dirty="0" smtClean="0">
                <a:latin typeface="var(--font-din)"/>
              </a:rPr>
              <a:t>.</a:t>
            </a:r>
            <a:endParaRPr lang="en-US" dirty="0">
              <a:latin typeface="var(--font-din)"/>
            </a:endParaRPr>
          </a:p>
          <a:p>
            <a:pPr fontAlgn="base">
              <a:buFont typeface="+mj-lt"/>
              <a:buAutoNum type="arabicPeriod"/>
            </a:pPr>
            <a:r>
              <a:rPr lang="en-US" dirty="0">
                <a:latin typeface="var(--font-din)"/>
              </a:rPr>
              <a:t>We categorize each item to its closest mean and we update the mean’s coordinates, which are the averages of the items categorized in that mean so far.</a:t>
            </a:r>
          </a:p>
          <a:p>
            <a:pPr fontAlgn="base">
              <a:buFont typeface="+mj-lt"/>
              <a:buAutoNum type="arabicPeriod"/>
            </a:pPr>
            <a:r>
              <a:rPr lang="en-US" dirty="0">
                <a:latin typeface="var(--font-din)"/>
              </a:rPr>
              <a:t>We repeat the process for a given number of iterations and at the end, we have our clusters.</a:t>
            </a:r>
          </a:p>
          <a:p>
            <a:pPr fontAlgn="base"/>
            <a:r>
              <a:rPr lang="en-US" dirty="0">
                <a:latin typeface="var(--font-din)"/>
              </a:rPr>
              <a:t>The “points” mentioned above are called means, because they hold the mean values of the items categorized in it. </a:t>
            </a:r>
            <a:endParaRPr lang="en-US" b="0" i="0" dirty="0">
              <a:effectLst/>
              <a:latin typeface="var(--font-din)"/>
            </a:endParaRPr>
          </a:p>
        </p:txBody>
      </p:sp>
    </p:spTree>
    <p:extLst>
      <p:ext uri="{BB962C8B-B14F-4D97-AF65-F5344CB8AC3E}">
        <p14:creationId xmlns:p14="http://schemas.microsoft.com/office/powerpoint/2010/main" val="30432164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 Means : Iteration</a:t>
            </a:r>
            <a:endParaRPr lang="en-US" dirty="0"/>
          </a:p>
        </p:txBody>
      </p:sp>
      <p:pic>
        <p:nvPicPr>
          <p:cNvPr id="6" name="Picture 2" descr="K-means example in 2D space. (a) Cluster centroids are initialized at...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4262" y="1839296"/>
            <a:ext cx="5359854" cy="465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0807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 Means : How to choose K</a:t>
            </a:r>
            <a:endParaRPr lang="en-US" dirty="0"/>
          </a:p>
        </p:txBody>
      </p:sp>
      <p:pic>
        <p:nvPicPr>
          <p:cNvPr id="44034" name="Picture 2" descr="Tutorial: How to determine the optimal number of clusters for k-means  clustering | by Tola Alade | Cambridge Spa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9174" y="2080986"/>
            <a:ext cx="5592082" cy="385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934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a:t>
            </a:r>
            <a:endParaRPr lang="en-US" dirty="0"/>
          </a:p>
        </p:txBody>
      </p:sp>
      <p:sp>
        <p:nvSpPr>
          <p:cNvPr id="3" name="Content Placeholder 2"/>
          <p:cNvSpPr>
            <a:spLocks noGrp="1"/>
          </p:cNvSpPr>
          <p:nvPr>
            <p:ph idx="1"/>
          </p:nvPr>
        </p:nvSpPr>
        <p:spPr/>
        <p:txBody>
          <a:bodyPr/>
          <a:lstStyle/>
          <a:p>
            <a:r>
              <a:rPr lang="en-US" dirty="0" smtClean="0"/>
              <a:t>NLP</a:t>
            </a:r>
          </a:p>
          <a:p>
            <a:r>
              <a:rPr lang="en-US" dirty="0" smtClean="0"/>
              <a:t>Recommender system</a:t>
            </a:r>
          </a:p>
          <a:p>
            <a:r>
              <a:rPr lang="en-US" dirty="0" smtClean="0"/>
              <a:t>Deep Learning</a:t>
            </a:r>
            <a:endParaRPr lang="en-US" dirty="0"/>
          </a:p>
        </p:txBody>
      </p:sp>
    </p:spTree>
    <p:extLst>
      <p:ext uri="{BB962C8B-B14F-4D97-AF65-F5344CB8AC3E}">
        <p14:creationId xmlns:p14="http://schemas.microsoft.com/office/powerpoint/2010/main" val="2425506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Statistics 101</a:t>
            </a:r>
          </a:p>
        </p:txBody>
      </p:sp>
      <p:sp>
        <p:nvSpPr>
          <p:cNvPr id="4" name="Rectangle 3"/>
          <p:cNvSpPr/>
          <p:nvPr/>
        </p:nvSpPr>
        <p:spPr>
          <a:xfrm>
            <a:off x="1000258" y="2068983"/>
            <a:ext cx="10155421" cy="646331"/>
          </a:xfrm>
          <a:prstGeom prst="rect">
            <a:avLst/>
          </a:prstGeom>
        </p:spPr>
        <p:txBody>
          <a:bodyPr wrap="square">
            <a:spAutoFit/>
          </a:bodyPr>
          <a:lstStyle/>
          <a:p>
            <a:r>
              <a:rPr lang="en-US" b="1" dirty="0">
                <a:solidFill>
                  <a:srgbClr val="000000"/>
                </a:solidFill>
                <a:latin typeface="Arial" panose="020B0604020202020204" pitchFamily="34" charset="0"/>
              </a:rPr>
              <a:t>A</a:t>
            </a:r>
            <a:r>
              <a:rPr lang="en-US" b="1" dirty="0" smtClean="0">
                <a:solidFill>
                  <a:srgbClr val="000000"/>
                </a:solidFill>
                <a:latin typeface="Arial" panose="020B0604020202020204" pitchFamily="34" charset="0"/>
              </a:rPr>
              <a:t>verage </a:t>
            </a:r>
            <a:r>
              <a:rPr lang="en-US" b="1" dirty="0">
                <a:solidFill>
                  <a:srgbClr val="000000"/>
                </a:solidFill>
                <a:latin typeface="Arial" panose="020B0604020202020204" pitchFamily="34" charset="0"/>
              </a:rPr>
              <a:t>D</a:t>
            </a:r>
            <a:r>
              <a:rPr lang="en-US" b="1" dirty="0" smtClean="0">
                <a:solidFill>
                  <a:srgbClr val="000000"/>
                </a:solidFill>
                <a:latin typeface="Arial" panose="020B0604020202020204" pitchFamily="34" charset="0"/>
              </a:rPr>
              <a:t>eviation </a:t>
            </a:r>
            <a:r>
              <a:rPr lang="en-US" dirty="0">
                <a:solidFill>
                  <a:srgbClr val="000000"/>
                </a:solidFill>
                <a:latin typeface="Arial" panose="020B0604020202020204" pitchFamily="34" charset="0"/>
              </a:rPr>
              <a:t>it is defined as the sum of the deviations(ignoring signs) from an average divided by the number of items in a distribution The average can be mean, median or mode.</a:t>
            </a:r>
            <a:endParaRPr lang="en-US" dirty="0"/>
          </a:p>
        </p:txBody>
      </p:sp>
      <p:sp>
        <p:nvSpPr>
          <p:cNvPr id="5" name="Rectangle 4"/>
          <p:cNvSpPr/>
          <p:nvPr/>
        </p:nvSpPr>
        <p:spPr>
          <a:xfrm>
            <a:off x="1097279" y="3046937"/>
            <a:ext cx="10058399" cy="369332"/>
          </a:xfrm>
          <a:prstGeom prst="rect">
            <a:avLst/>
          </a:prstGeom>
        </p:spPr>
        <p:txBody>
          <a:bodyPr wrap="square">
            <a:spAutoFit/>
          </a:bodyPr>
          <a:lstStyle/>
          <a:p>
            <a:r>
              <a:rPr lang="en-US" dirty="0">
                <a:solidFill>
                  <a:srgbClr val="000000"/>
                </a:solidFill>
                <a:latin typeface="Arial" panose="020B0604020202020204" pitchFamily="34" charset="0"/>
              </a:rPr>
              <a:t>A variance is defined as the average of Squared differences from mean value.</a:t>
            </a:r>
            <a:endParaRPr lang="en-US" dirty="0"/>
          </a:p>
        </p:txBody>
      </p:sp>
      <p:sp>
        <p:nvSpPr>
          <p:cNvPr id="6" name="Rectangle 5"/>
          <p:cNvSpPr/>
          <p:nvPr/>
        </p:nvSpPr>
        <p:spPr>
          <a:xfrm>
            <a:off x="1870011" y="3395112"/>
            <a:ext cx="6096000" cy="646331"/>
          </a:xfrm>
          <a:prstGeom prst="rect">
            <a:avLst/>
          </a:prstGeom>
        </p:spPr>
        <p:txBody>
          <a:bodyPr>
            <a:spAutoFit/>
          </a:bodyPr>
          <a:lstStyle/>
          <a:p>
            <a:r>
              <a:rPr lang="el-GR" dirty="0">
                <a:solidFill>
                  <a:srgbClr val="000000"/>
                </a:solidFill>
                <a:latin typeface="MathJax_Math-italic"/>
              </a:rPr>
              <a:t>δ</a:t>
            </a:r>
            <a:r>
              <a:rPr lang="el-GR" dirty="0">
                <a:solidFill>
                  <a:srgbClr val="000000"/>
                </a:solidFill>
                <a:latin typeface="MathJax_Main"/>
              </a:rPr>
              <a:t>=</a:t>
            </a:r>
            <a:r>
              <a:rPr lang="el-GR" dirty="0">
                <a:solidFill>
                  <a:srgbClr val="000000"/>
                </a:solidFill>
                <a:latin typeface="MathJax_Size1"/>
              </a:rPr>
              <a:t>∑</a:t>
            </a:r>
            <a:r>
              <a:rPr lang="el-GR" dirty="0">
                <a:solidFill>
                  <a:srgbClr val="000000"/>
                </a:solidFill>
                <a:latin typeface="MathJax_Main"/>
              </a:rPr>
              <a:t>(</a:t>
            </a:r>
            <a:r>
              <a:rPr lang="en-US" dirty="0">
                <a:solidFill>
                  <a:srgbClr val="000000"/>
                </a:solidFill>
                <a:latin typeface="MathJax_Math-italic"/>
              </a:rPr>
              <a:t>M</a:t>
            </a:r>
            <a:r>
              <a:rPr lang="en-US" dirty="0">
                <a:solidFill>
                  <a:srgbClr val="000000"/>
                </a:solidFill>
                <a:latin typeface="MathJax_Main"/>
              </a:rPr>
              <a:t>−</a:t>
            </a:r>
            <a:r>
              <a:rPr lang="en-US" dirty="0" err="1" smtClean="0">
                <a:solidFill>
                  <a:srgbClr val="000000"/>
                </a:solidFill>
                <a:latin typeface="MathJax_Math-italic"/>
              </a:rPr>
              <a:t>ni</a:t>
            </a:r>
            <a:r>
              <a:rPr lang="en-US" dirty="0" smtClean="0">
                <a:solidFill>
                  <a:srgbClr val="000000"/>
                </a:solidFill>
                <a:latin typeface="MathJax_Main"/>
              </a:rPr>
              <a:t>)^2/</a:t>
            </a:r>
            <a:r>
              <a:rPr lang="en-US" dirty="0" smtClean="0">
                <a:solidFill>
                  <a:srgbClr val="000000"/>
                </a:solidFill>
                <a:latin typeface="MathJax_Math-italic"/>
              </a:rPr>
              <a:t>n</a:t>
            </a:r>
            <a:r>
              <a:rPr lang="en-US" dirty="0"/>
              <a:t/>
            </a:r>
            <a:br>
              <a:rPr lang="en-US" dirty="0"/>
            </a:br>
            <a:endParaRPr lang="en-US" dirty="0"/>
          </a:p>
        </p:txBody>
      </p:sp>
      <p:sp>
        <p:nvSpPr>
          <p:cNvPr id="8" name="Rectangle 7"/>
          <p:cNvSpPr/>
          <p:nvPr/>
        </p:nvSpPr>
        <p:spPr>
          <a:xfrm>
            <a:off x="1000258" y="4296888"/>
            <a:ext cx="10155420" cy="646331"/>
          </a:xfrm>
          <a:prstGeom prst="rect">
            <a:avLst/>
          </a:prstGeom>
        </p:spPr>
        <p:txBody>
          <a:bodyPr wrap="square">
            <a:spAutoFit/>
          </a:bodyPr>
          <a:lstStyle/>
          <a:p>
            <a:r>
              <a:rPr lang="en-US" dirty="0">
                <a:solidFill>
                  <a:srgbClr val="000000"/>
                </a:solidFill>
                <a:latin typeface="Arial" panose="020B0604020202020204" pitchFamily="34" charset="0"/>
              </a:rPr>
              <a:t>Standard deviation is the square root of the average of squared deviations of the items from their mean. </a:t>
            </a:r>
            <a:endParaRPr lang="en-US" dirty="0"/>
          </a:p>
        </p:txBody>
      </p:sp>
      <p:sp>
        <p:nvSpPr>
          <p:cNvPr id="10" name="Rectangle 9"/>
          <p:cNvSpPr/>
          <p:nvPr/>
        </p:nvSpPr>
        <p:spPr>
          <a:xfrm>
            <a:off x="1747234" y="4598896"/>
            <a:ext cx="6096000" cy="646331"/>
          </a:xfrm>
          <a:prstGeom prst="rect">
            <a:avLst/>
          </a:prstGeom>
        </p:spPr>
        <p:txBody>
          <a:bodyPr>
            <a:spAutoFit/>
          </a:bodyPr>
          <a:lstStyle/>
          <a:p>
            <a:r>
              <a:rPr lang="el-GR" dirty="0">
                <a:solidFill>
                  <a:srgbClr val="000000"/>
                </a:solidFill>
                <a:latin typeface="MathJax_Math-italic"/>
              </a:rPr>
              <a:t>σ</a:t>
            </a:r>
            <a:r>
              <a:rPr lang="el-GR" dirty="0"/>
              <a:t/>
            </a:r>
            <a:br>
              <a:rPr lang="el-GR" dirty="0"/>
            </a:br>
            <a:endParaRPr lang="en-US" dirty="0"/>
          </a:p>
        </p:txBody>
      </p:sp>
      <p:sp>
        <p:nvSpPr>
          <p:cNvPr id="11" name="Rectangle 10"/>
          <p:cNvSpPr/>
          <p:nvPr/>
        </p:nvSpPr>
        <p:spPr>
          <a:xfrm>
            <a:off x="1000258" y="5224069"/>
            <a:ext cx="10155420" cy="646331"/>
          </a:xfrm>
          <a:prstGeom prst="rect">
            <a:avLst/>
          </a:prstGeom>
        </p:spPr>
        <p:txBody>
          <a:bodyPr wrap="square">
            <a:spAutoFit/>
          </a:bodyPr>
          <a:lstStyle/>
          <a:p>
            <a:r>
              <a:rPr lang="en-US" dirty="0">
                <a:solidFill>
                  <a:srgbClr val="000000"/>
                </a:solidFill>
                <a:latin typeface="Arial" panose="020B0604020202020204" pitchFamily="34" charset="0"/>
              </a:rPr>
              <a:t>Root Mean Square, RMS is defined as the square root of mean square where mean square is the arithmetic mean of the squares of numbers.</a:t>
            </a:r>
            <a:endParaRPr lang="en-US" dirty="0"/>
          </a:p>
        </p:txBody>
      </p:sp>
    </p:spTree>
    <p:extLst>
      <p:ext uri="{BB962C8B-B14F-4D97-AF65-F5344CB8AC3E}">
        <p14:creationId xmlns:p14="http://schemas.microsoft.com/office/powerpoint/2010/main" val="7969949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Statistics 101</a:t>
            </a:r>
          </a:p>
        </p:txBody>
      </p:sp>
      <p:sp>
        <p:nvSpPr>
          <p:cNvPr id="3" name="Rectangle 2"/>
          <p:cNvSpPr/>
          <p:nvPr/>
        </p:nvSpPr>
        <p:spPr>
          <a:xfrm>
            <a:off x="1097280" y="2113749"/>
            <a:ext cx="10058400" cy="1754326"/>
          </a:xfrm>
          <a:prstGeom prst="rect">
            <a:avLst/>
          </a:prstGeom>
        </p:spPr>
        <p:txBody>
          <a:bodyPr wrap="square">
            <a:spAutoFit/>
          </a:bodyPr>
          <a:lstStyle/>
          <a:p>
            <a:r>
              <a:rPr lang="en-US" dirty="0">
                <a:solidFill>
                  <a:srgbClr val="000000"/>
                </a:solidFill>
                <a:latin typeface="Arial" panose="020B0604020202020204" pitchFamily="34" charset="0"/>
              </a:rPr>
              <a:t>A normal distribution is an arrangement of a data set in which most values cluster in the middle of the range and the rest taper off symmetrically toward either extreme. Height is one simple example of something that follows a normal distribution pattern: Most people are of average height the numbers of people that are taller and shorter than average are fairly equal and a very small (and still roughly equivalent) number of people are either extremely tall or extremely </a:t>
            </a:r>
            <a:r>
              <a:rPr lang="en-US" dirty="0" smtClean="0">
                <a:solidFill>
                  <a:srgbClr val="000000"/>
                </a:solidFill>
                <a:latin typeface="Arial" panose="020B0604020202020204" pitchFamily="34" charset="0"/>
              </a:rPr>
              <a:t>short. Here's </a:t>
            </a:r>
            <a:r>
              <a:rPr lang="en-US" dirty="0">
                <a:solidFill>
                  <a:srgbClr val="000000"/>
                </a:solidFill>
                <a:latin typeface="Arial" panose="020B0604020202020204" pitchFamily="34" charset="0"/>
              </a:rPr>
              <a:t>an example of a normal distribution curve:</a:t>
            </a:r>
            <a:endParaRPr lang="en-US" dirty="0"/>
          </a:p>
        </p:txBody>
      </p:sp>
      <p:pic>
        <p:nvPicPr>
          <p:cNvPr id="6146" name="Picture 2" descr="Normal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7266" y="3868075"/>
            <a:ext cx="4313394" cy="2284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95801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263</TotalTime>
  <Words>818</Words>
  <Application>Microsoft Office PowerPoint</Application>
  <PresentationFormat>Widescreen</PresentationFormat>
  <Paragraphs>151</Paragraphs>
  <Slides>75</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75</vt:i4>
      </vt:variant>
    </vt:vector>
  </HeadingPairs>
  <TitlesOfParts>
    <vt:vector size="89" baseType="lpstr">
      <vt:lpstr>Arial</vt:lpstr>
      <vt:lpstr>Calibri</vt:lpstr>
      <vt:lpstr>Calibri Light</vt:lpstr>
      <vt:lpstr>inherit</vt:lpstr>
      <vt:lpstr>MathJax_Main</vt:lpstr>
      <vt:lpstr>MathJax_Math-italic</vt:lpstr>
      <vt:lpstr>MathJax_Size1</vt:lpstr>
      <vt:lpstr>PT Sans</vt:lpstr>
      <vt:lpstr>Sailec-Bold</vt:lpstr>
      <vt:lpstr>Sailec-Regular</vt:lpstr>
      <vt:lpstr>Times New Roman</vt:lpstr>
      <vt:lpstr>urw-din</vt:lpstr>
      <vt:lpstr>var(--font-din)</vt:lpstr>
      <vt:lpstr>Retrospect</vt:lpstr>
      <vt:lpstr>Data science : A practical approach</vt:lpstr>
      <vt:lpstr>Day 1</vt:lpstr>
      <vt:lpstr>Data science</vt:lpstr>
      <vt:lpstr>A typical flow for a data science problem</vt:lpstr>
      <vt:lpstr>Buzzword explained</vt:lpstr>
      <vt:lpstr>Preliminary</vt:lpstr>
      <vt:lpstr>Statistics 101</vt:lpstr>
      <vt:lpstr>Statistics 101</vt:lpstr>
      <vt:lpstr>Statistics 101</vt:lpstr>
      <vt:lpstr>Statistics 101</vt:lpstr>
      <vt:lpstr>Statistics 101</vt:lpstr>
      <vt:lpstr>Linear Algebra 101</vt:lpstr>
      <vt:lpstr>Linear Algebra 101</vt:lpstr>
      <vt:lpstr>Linear Algebra 101</vt:lpstr>
      <vt:lpstr>Linear Algebra 101</vt:lpstr>
      <vt:lpstr>Linear Algebra 101</vt:lpstr>
      <vt:lpstr>Graphs</vt:lpstr>
      <vt:lpstr>Graphs</vt:lpstr>
      <vt:lpstr>Graphs</vt:lpstr>
      <vt:lpstr>Introduction to ML</vt:lpstr>
      <vt:lpstr>Introduction to ML</vt:lpstr>
      <vt:lpstr>Supervised Algorithm</vt:lpstr>
      <vt:lpstr>Unsupervised Algorithm</vt:lpstr>
      <vt:lpstr>Comparison</vt:lpstr>
      <vt:lpstr>Roadmap Ahead</vt:lpstr>
      <vt:lpstr>Roadmap Ahead</vt:lpstr>
      <vt:lpstr>Day 2</vt:lpstr>
      <vt:lpstr>Linear Regression</vt:lpstr>
      <vt:lpstr>Linear Regression : Hypothesis</vt:lpstr>
      <vt:lpstr>Linear Regression : Cost Function</vt:lpstr>
      <vt:lpstr>Linear Regression : Gradient Descent</vt:lpstr>
      <vt:lpstr>Linear Regression : Gradient Descent</vt:lpstr>
      <vt:lpstr>Linear Regression : Gradient Descent</vt:lpstr>
      <vt:lpstr>Linear Regression : Gradient Descent</vt:lpstr>
      <vt:lpstr>Multinomial way</vt:lpstr>
      <vt:lpstr>Logistic Regression</vt:lpstr>
      <vt:lpstr>Logistic Regression vs Linear regression</vt:lpstr>
      <vt:lpstr>Logistic Regression : Sigmoid</vt:lpstr>
      <vt:lpstr>Logistic Regression : Sigmoid in action</vt:lpstr>
      <vt:lpstr>Regression Metrics: Are we any good</vt:lpstr>
      <vt:lpstr>Regression Metrics: Are we any good</vt:lpstr>
      <vt:lpstr>Classification Metrics: Are we any good</vt:lpstr>
      <vt:lpstr>Classification Metrics: Are we any good</vt:lpstr>
      <vt:lpstr>Classification Metrics: Are we any good</vt:lpstr>
      <vt:lpstr>Classification Metrics: Are we any good</vt:lpstr>
      <vt:lpstr>Classification Metrics: Are we any good</vt:lpstr>
      <vt:lpstr>Day 3</vt:lpstr>
      <vt:lpstr>Tree Methods : Decision tree</vt:lpstr>
      <vt:lpstr>Tree Methods : Decision tree</vt:lpstr>
      <vt:lpstr>Tree Methods : Decision tree</vt:lpstr>
      <vt:lpstr>Tree Methods : Decision tree</vt:lpstr>
      <vt:lpstr>Tree Methods : Random Forest</vt:lpstr>
      <vt:lpstr>Tree Methods : Random Forest Ensemble</vt:lpstr>
      <vt:lpstr>Tree Methods : Random Forest Voting</vt:lpstr>
      <vt:lpstr>Tree Methods : Random Forest Averaging</vt:lpstr>
      <vt:lpstr>Tree Methods : Random Forest Churn/Ada Boost</vt:lpstr>
      <vt:lpstr>Day 4</vt:lpstr>
      <vt:lpstr>KNN : K Nearest Neighbor</vt:lpstr>
      <vt:lpstr>KNN</vt:lpstr>
      <vt:lpstr>How to Choose K</vt:lpstr>
      <vt:lpstr>SVM : Support Vector Machine</vt:lpstr>
      <vt:lpstr>SVM : Support Vector Machine</vt:lpstr>
      <vt:lpstr>SVM : Support Vector Machine</vt:lpstr>
      <vt:lpstr>SVM : Support Vector Machine</vt:lpstr>
      <vt:lpstr>SVM : Support Vector Machine</vt:lpstr>
      <vt:lpstr>SVM : Support Vector Machine</vt:lpstr>
      <vt:lpstr>SVM : Support Vector Machine : Kernel</vt:lpstr>
      <vt:lpstr>SVM : Support Vector Machine :Kernel</vt:lpstr>
      <vt:lpstr>SVM : Support Vector Machine :Kernel</vt:lpstr>
      <vt:lpstr>SVM : Support Vector Machine :Grid Search</vt:lpstr>
      <vt:lpstr>Day 5</vt:lpstr>
      <vt:lpstr>K- Means</vt:lpstr>
      <vt:lpstr>K- Means : Iteration</vt:lpstr>
      <vt:lpstr>K- Means : How to choose K</vt:lpstr>
      <vt:lpstr>Reading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 A practical approach</dc:title>
  <dc:creator>Utkarsh</dc:creator>
  <cp:lastModifiedBy>Utkarsh</cp:lastModifiedBy>
  <cp:revision>73</cp:revision>
  <dcterms:created xsi:type="dcterms:W3CDTF">2020-11-02T05:37:45Z</dcterms:created>
  <dcterms:modified xsi:type="dcterms:W3CDTF">2020-11-02T10:02:35Z</dcterms:modified>
</cp:coreProperties>
</file>